
<file path=[Content_Types].xml><?xml version="1.0" encoding="utf-8"?>
<Types xmlns="http://schemas.openxmlformats.org/package/2006/content-types">
  <Default Extension="bin" ContentType="application/vnd.ms-office.activeX"/>
  <Default Extension="fntdata" ContentType="application/x-fontdata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2">
  <p:sldMasterIdLst>
    <p:sldMasterId id="2147483689" r:id="rId1"/>
  </p:sldMasterIdLst>
  <p:notesMasterIdLst>
    <p:notesMasterId r:id="rId8"/>
  </p:notesMasterIdLst>
  <p:sldIdLst>
    <p:sldId id="285" r:id="rId2"/>
    <p:sldId id="286" r:id="rId3"/>
    <p:sldId id="287" r:id="rId4"/>
    <p:sldId id="288" r:id="rId5"/>
    <p:sldId id="281" r:id="rId6"/>
    <p:sldId id="279" r:id="rId7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RF Rufo" panose="00000508000000000000" pitchFamily="50" charset="-52"/>
      <p:regular r:id="rId13"/>
      <p:bold r:id="rId14"/>
    </p:embeddedFont>
    <p:embeddedFont>
      <p:font typeface="RF Rufo Black" panose="00000A08000000000000" pitchFamily="50" charset="-52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426" y="84"/>
      </p:cViewPr>
      <p:guideLst>
        <p:guide orient="horz" pos="1620"/>
        <p:guide pos="2880"/>
        <p:guide orient="horz" pos="16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95126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  <p:sldLayoutId id="2147483684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108293"/>
            <a:ext cx="87249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ПОРЯДОК </a:t>
            </a:r>
          </a:p>
          <a:p>
            <a:pPr algn="ctr"/>
            <a:r>
              <a:rPr lang="ru-RU" sz="3600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предоставления субсидий из бюджета </a:t>
            </a:r>
          </a:p>
          <a:p>
            <a:pPr algn="ctr"/>
            <a:r>
              <a:rPr lang="ru-RU" sz="3600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Завьяловского</a:t>
            </a:r>
            <a:r>
              <a:rPr lang="ru-RU" sz="3600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 района на осуществление деятельности </a:t>
            </a:r>
          </a:p>
          <a:p>
            <a:pPr algn="ctr"/>
            <a:r>
              <a:rPr lang="ru-RU" sz="3600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территориальных общественных самоуправлений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874" y="26253"/>
            <a:ext cx="885825" cy="8858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4799" y="3823304"/>
            <a:ext cx="8724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Постановление Администрации муниципального образования «Муниципальный округ </a:t>
            </a:r>
            <a:r>
              <a:rPr lang="ru-RU" sz="2000" dirty="0" err="1"/>
              <a:t>Завьяловский</a:t>
            </a:r>
            <a:r>
              <a:rPr lang="ru-RU" sz="2000" dirty="0"/>
              <a:t> район Удмуртской Республики»  от 21.07.2023 № 2625 (в ред. </a:t>
            </a:r>
            <a:r>
              <a:rPr lang="ru-RU" sz="2000"/>
              <a:t>от 30.08.2024 </a:t>
            </a:r>
            <a:r>
              <a:rPr lang="ru-RU" sz="2000" dirty="0"/>
              <a:t>№ 3287)</a:t>
            </a:r>
            <a:endParaRPr lang="ru-RU" sz="2000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F Rufo" pitchFamily="50" charset="-52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2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5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3586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820" y="656334"/>
            <a:ext cx="828675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государственная регистрация ТОС в форме некоммерческой организации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осуществление деятельности не менее двух лет со дня государственной регистрации ТОС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наличие в границах ТОС не менее 10 жилых домов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постановка на учет в налоговом органе на территории </a:t>
            </a:r>
            <a:r>
              <a:rPr lang="ru-RU" sz="2000" b="1" dirty="0" err="1">
                <a:latin typeface="RF Rufo" pitchFamily="50" charset="-52"/>
              </a:rPr>
              <a:t>Завьяловского</a:t>
            </a:r>
            <a:r>
              <a:rPr lang="ru-RU" sz="2000" b="1" dirty="0">
                <a:latin typeface="RF Rufo" pitchFamily="50" charset="-52"/>
              </a:rPr>
              <a:t> района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не получает средств из бюджета </a:t>
            </a:r>
            <a:r>
              <a:rPr lang="ru-RU" sz="2000" b="1" dirty="0" err="1">
                <a:latin typeface="RF Rufo" pitchFamily="50" charset="-52"/>
              </a:rPr>
              <a:t>Завьяловского</a:t>
            </a:r>
            <a:r>
              <a:rPr lang="ru-RU" sz="2000" b="1" dirty="0">
                <a:latin typeface="RF Rufo" pitchFamily="50" charset="-52"/>
              </a:rPr>
              <a:t> района в соответствии с иными нормативными правовыми актами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на едином налоговом счете отсутствует  задолженность по уплате налогов, сборов и страховых взносов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не находится в процессе реорганизации, ликвидации, не введена процедура банкротства, деятельность не приостановлена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485" y="0"/>
            <a:ext cx="7538400" cy="65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/>
            <a:r>
              <a:rPr lang="ru-RU" sz="2400" b="1" dirty="0">
                <a:solidFill>
                  <a:srgbClr val="660033"/>
                </a:solidFill>
                <a:latin typeface="RF Rufo Black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при предоставлении субсидии</a:t>
            </a:r>
          </a:p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solidFill>
                <a:srgbClr val="6600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08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819" y="542034"/>
            <a:ext cx="82867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 заявление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копии учредительных документов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смета затрат на использование субсидии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расчет доходов и расходов по направлениям деятельности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копии документов, подтверждающих полномочия руководителя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письмо-подтверждение о том, что участник не находится в процессе ликвидации, реорганизации или банкротства, а также об  отсутствии  действующего  решения   Уполномоченного   органа о приостановлении деятельности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latin typeface="RF Rufo" pitchFamily="50" charset="-52"/>
              </a:rPr>
              <a:t>согласие на публикацию (размещение) в сети «Интернет» информации об участнике отбора, о подаваемом участником отбора предложении (заявлении), иной информации об участнике отбора, связанной с соответствующим отбором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485" y="0"/>
            <a:ext cx="7538400" cy="65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/>
            <a:r>
              <a:rPr lang="ru-RU" sz="2400" b="1" dirty="0">
                <a:solidFill>
                  <a:srgbClr val="660033"/>
                </a:solidFill>
                <a:latin typeface="RF Rufo Black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документы для участия в отборе</a:t>
            </a:r>
          </a:p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solidFill>
                <a:srgbClr val="6600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49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" y="1445894"/>
            <a:ext cx="87249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Условия участия </a:t>
            </a:r>
          </a:p>
          <a:p>
            <a:pPr algn="ctr"/>
            <a:r>
              <a:rPr lang="ru-RU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в конкурсах инициативного бюджетирования и </a:t>
            </a:r>
            <a:r>
              <a:rPr lang="ru-RU" sz="4000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грантовых</a:t>
            </a:r>
            <a:r>
              <a:rPr lang="ru-RU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F Rufo" pitchFamily="50" charset="-52"/>
              </a:rPr>
              <a:t> конкурсах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874" y="26253"/>
            <a:ext cx="885825" cy="885825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3076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4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17234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1485" y="0"/>
            <a:ext cx="7538400" cy="65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/>
            <a:r>
              <a:rPr lang="ru-RU" sz="2400" b="1" dirty="0">
                <a:solidFill>
                  <a:srgbClr val="660033"/>
                </a:solidFill>
                <a:latin typeface="RF Rufo Black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Условия практик инициативного бюджетирования </a:t>
            </a:r>
          </a:p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161504"/>
              </p:ext>
            </p:extLst>
          </p:nvPr>
        </p:nvGraphicFramePr>
        <p:xfrm>
          <a:off x="152400" y="790573"/>
          <a:ext cx="8724899" cy="3990976"/>
        </p:xfrm>
        <a:graphic>
          <a:graphicData uri="http://schemas.openxmlformats.org/drawingml/2006/table">
            <a:tbl>
              <a:tblPr firstRow="1" firstCol="1" bandRow="1"/>
              <a:tblGrid>
                <a:gridCol w="3385781">
                  <a:extLst>
                    <a:ext uri="{9D8B030D-6E8A-4147-A177-3AD203B41FA5}">
                      <a16:colId xmlns:a16="http://schemas.microsoft.com/office/drawing/2014/main" val="1565427424"/>
                    </a:ext>
                  </a:extLst>
                </a:gridCol>
                <a:gridCol w="2985098">
                  <a:extLst>
                    <a:ext uri="{9D8B030D-6E8A-4147-A177-3AD203B41FA5}">
                      <a16:colId xmlns:a16="http://schemas.microsoft.com/office/drawing/2014/main" val="2689981899"/>
                    </a:ext>
                  </a:extLst>
                </a:gridCol>
                <a:gridCol w="2354020">
                  <a:extLst>
                    <a:ext uri="{9D8B030D-6E8A-4147-A177-3AD203B41FA5}">
                      <a16:colId xmlns:a16="http://schemas.microsoft.com/office/drawing/2014/main" val="273014808"/>
                    </a:ext>
                  </a:extLst>
                </a:gridCol>
              </a:tblGrid>
              <a:tr h="439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Условие </a:t>
                      </a:r>
                    </a:p>
                  </a:txBody>
                  <a:tcPr marL="11378" marR="11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RF Rufo Black" pitchFamily="50" charset="-52"/>
                        </a:rPr>
                        <a:t>НАША ИНИЦИАТИВА</a:t>
                      </a:r>
                    </a:p>
                  </a:txBody>
                  <a:tcPr marL="11378" marR="11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RF Rufo Black" pitchFamily="50" charset="-52"/>
                        </a:rPr>
                        <a:t>ЗА ПРЕОБРАЖЕНИЕ</a:t>
                      </a:r>
                    </a:p>
                  </a:txBody>
                  <a:tcPr marL="11378" marR="11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02909"/>
                  </a:ext>
                </a:extLst>
              </a:tr>
              <a:tr h="7888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RF Rufo Black" pitchFamily="50" charset="-52"/>
                        </a:rPr>
                        <a:t>Участие части территории населенного пункта </a:t>
                      </a:r>
                    </a:p>
                  </a:txBody>
                  <a:tcPr marL="11378" marR="113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RF Rufo Black" pitchFamily="50" charset="-52"/>
                        </a:rPr>
                        <a:t>Только для  населенных пунктов с численностью более 3000 чел.</a:t>
                      </a:r>
                    </a:p>
                  </a:txBody>
                  <a:tcPr marL="11378" marR="1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да</a:t>
                      </a:r>
                    </a:p>
                  </a:txBody>
                  <a:tcPr marL="11378" marR="1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459643"/>
                  </a:ext>
                </a:extLst>
              </a:tr>
              <a:tr h="858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RF Rufo Black" pitchFamily="50" charset="-52"/>
                        </a:rPr>
                        <a:t>Максимальная стоимость проекта  </a:t>
                      </a:r>
                    </a:p>
                  </a:txBody>
                  <a:tcPr marL="11378" marR="113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Не более 1 740 тыс. руб.</a:t>
                      </a:r>
                    </a:p>
                  </a:txBody>
                  <a:tcPr marL="11378" marR="11378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Не</a:t>
                      </a:r>
                      <a:r>
                        <a:rPr lang="ru-RU" sz="1800" baseline="0" dirty="0">
                          <a:latin typeface="RF Rufo Black" pitchFamily="50" charset="-52"/>
                        </a:rPr>
                        <a:t> ограничена</a:t>
                      </a:r>
                      <a:endParaRPr lang="ru-RU" sz="1800" dirty="0">
                        <a:latin typeface="RF Rufo Black" pitchFamily="50" charset="-52"/>
                      </a:endParaRPr>
                    </a:p>
                  </a:txBody>
                  <a:tcPr marL="11378" marR="11378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691782"/>
                  </a:ext>
                </a:extLst>
              </a:tr>
              <a:tr h="9669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RF Rufo Black" pitchFamily="50" charset="-52"/>
                        </a:rPr>
                        <a:t>Коэффициенты </a:t>
                      </a:r>
                      <a:r>
                        <a:rPr lang="ru-RU" sz="1800" b="1" dirty="0" err="1">
                          <a:latin typeface="RF Rufo Black" pitchFamily="50" charset="-52"/>
                        </a:rPr>
                        <a:t>софинансирования</a:t>
                      </a:r>
                      <a:r>
                        <a:rPr lang="ru-RU" sz="1800" b="1" dirty="0">
                          <a:latin typeface="RF Rufo Black" pitchFamily="50" charset="-52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RF Rufo Black" pitchFamily="50" charset="-52"/>
                        </a:rPr>
                        <a:t>(жители + спонсоры) : бюджет</a:t>
                      </a:r>
                    </a:p>
                  </a:txBody>
                  <a:tcPr marL="11378" marR="113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1 : 3,83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 </a:t>
                      </a:r>
                    </a:p>
                  </a:txBody>
                  <a:tcPr marL="11378" marR="1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1 : 1</a:t>
                      </a:r>
                    </a:p>
                  </a:txBody>
                  <a:tcPr marL="11378" marR="1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RF Rufo Black" pitchFamily="50" charset="-52"/>
                        </a:rPr>
                        <a:t>Размер платежа населения </a:t>
                      </a:r>
                    </a:p>
                  </a:txBody>
                  <a:tcPr marL="11378" marR="113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До 180 тыс. руб.</a:t>
                      </a:r>
                    </a:p>
                  </a:txBody>
                  <a:tcPr marL="11378" marR="11378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Определяется</a:t>
                      </a:r>
                      <a:r>
                        <a:rPr lang="ru-RU" sz="1800" baseline="0" dirty="0">
                          <a:latin typeface="RF Rufo Black" pitchFamily="50" charset="-52"/>
                        </a:rPr>
                        <a:t> населением</a:t>
                      </a:r>
                      <a:endParaRPr lang="ru-RU" sz="1800" dirty="0">
                        <a:latin typeface="RF Rufo Black" pitchFamily="50" charset="-52"/>
                      </a:endParaRPr>
                    </a:p>
                  </a:txBody>
                  <a:tcPr marL="11378" marR="11378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4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RF Rufo Black" pitchFamily="50" charset="-52"/>
                        </a:rPr>
                        <a:t>Размер платежа спонсора</a:t>
                      </a:r>
                    </a:p>
                  </a:txBody>
                  <a:tcPr marL="11378" marR="1137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До 180 тыс. руб.</a:t>
                      </a:r>
                    </a:p>
                  </a:txBody>
                  <a:tcPr marL="11378" marR="11378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68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24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287" y="-95250"/>
            <a:ext cx="6535112" cy="463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660033"/>
                </a:solidFill>
                <a:latin typeface="RF Rufo Black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Социальное проектирование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355724"/>
              </p:ext>
            </p:extLst>
          </p:nvPr>
        </p:nvGraphicFramePr>
        <p:xfrm>
          <a:off x="104776" y="326866"/>
          <a:ext cx="890587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5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2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30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2"/>
                          </a:solidFill>
                          <a:latin typeface="RF Rufo Black" pitchFamily="50" charset="-52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2"/>
                          </a:solidFill>
                          <a:latin typeface="RF Rufo Black" pitchFamily="50" charset="-52"/>
                        </a:rPr>
                        <a:t>Размер финансирования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2"/>
                          </a:solidFill>
                          <a:latin typeface="RF Rufo Black" pitchFamily="50" charset="-52"/>
                        </a:rPr>
                        <a:t>Сроки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77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RF Rufo Black" pitchFamily="50" charset="-52"/>
                        </a:rPr>
                        <a:t>Фонд президентских</a:t>
                      </a:r>
                      <a:r>
                        <a:rPr lang="ru-RU" sz="1800" baseline="0" dirty="0">
                          <a:latin typeface="RF Rufo Black" pitchFamily="50" charset="-52"/>
                        </a:rPr>
                        <a:t> грантов</a:t>
                      </a:r>
                      <a:endParaRPr lang="ru-RU" sz="1800" dirty="0">
                        <a:latin typeface="RF Rufo Black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RF Rufo Black" pitchFamily="50" charset="-52"/>
                        </a:rPr>
                        <a:t>До 1 000 000 руб. </a:t>
                      </a:r>
                      <a:r>
                        <a:rPr lang="ru-RU" sz="1400" i="1" dirty="0">
                          <a:latin typeface="RF Rufo Black" pitchFamily="50" charset="-52"/>
                        </a:rPr>
                        <a:t>(для населенного пункта/МО)</a:t>
                      </a:r>
                    </a:p>
                    <a:p>
                      <a:r>
                        <a:rPr lang="ru-RU" sz="1800" dirty="0">
                          <a:latin typeface="RF Rufo Black" pitchFamily="50" charset="-52"/>
                        </a:rPr>
                        <a:t>До 5 000 000 руб. </a:t>
                      </a:r>
                      <a:r>
                        <a:rPr lang="ru-RU" sz="1400" i="1" dirty="0">
                          <a:latin typeface="RF Rufo Black" pitchFamily="50" charset="-52"/>
                        </a:rPr>
                        <a:t>(для регионального</a:t>
                      </a:r>
                      <a:r>
                        <a:rPr lang="ru-RU" sz="1400" i="1" baseline="0" dirty="0">
                          <a:latin typeface="RF Rufo Black" pitchFamily="50" charset="-52"/>
                        </a:rPr>
                        <a:t> проекта)</a:t>
                      </a:r>
                      <a:endParaRPr lang="ru-RU" sz="1400" i="1" dirty="0">
                        <a:latin typeface="RF Rufo Black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Февраль</a:t>
                      </a:r>
                      <a:r>
                        <a:rPr lang="ru-RU" sz="1800" baseline="0" dirty="0">
                          <a:latin typeface="RF Rufo Black" pitchFamily="50" charset="-52"/>
                        </a:rPr>
                        <a:t> – март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800" baseline="0" dirty="0">
                          <a:latin typeface="RF Rufo Black" pitchFamily="50" charset="-52"/>
                        </a:rPr>
                        <a:t>Сентябрь - октябрь</a:t>
                      </a:r>
                      <a:endParaRPr lang="ru-RU" sz="1800" dirty="0">
                        <a:latin typeface="RF Rufo Black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324">
                <a:tc>
                  <a:txBody>
                    <a:bodyPr/>
                    <a:lstStyle/>
                    <a:p>
                      <a:r>
                        <a:rPr lang="ru-RU" sz="1800" dirty="0" err="1">
                          <a:latin typeface="RF Rufo Black" pitchFamily="50" charset="-52"/>
                        </a:rPr>
                        <a:t>Грантовый</a:t>
                      </a:r>
                      <a:r>
                        <a:rPr lang="ru-RU" sz="1800" dirty="0">
                          <a:latin typeface="RF Rufo Black" pitchFamily="50" charset="-52"/>
                        </a:rPr>
                        <a:t> конкурс </a:t>
                      </a:r>
                    </a:p>
                    <a:p>
                      <a:r>
                        <a:rPr lang="ru-RU" sz="1800" dirty="0">
                          <a:latin typeface="RF Rufo Black" pitchFamily="50" charset="-52"/>
                        </a:rPr>
                        <a:t>«Добрый спорт» </a:t>
                      </a:r>
                    </a:p>
                    <a:p>
                      <a:r>
                        <a:rPr lang="ru-RU" sz="1800" dirty="0">
                          <a:latin typeface="RF Rufo Black" pitchFamily="50" charset="-52"/>
                        </a:rPr>
                        <a:t>(Фонд Тимченко)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dirty="0">
                          <a:latin typeface="RF Rufo Black" pitchFamily="50" charset="-52"/>
                        </a:rPr>
                        <a:t>До 2 000 000 руб. </a:t>
                      </a:r>
                    </a:p>
                    <a:p>
                      <a:pPr lvl="0"/>
                      <a:r>
                        <a:rPr lang="ru-RU" sz="1800" dirty="0">
                          <a:latin typeface="RF Rufo Black" pitchFamily="50" charset="-52"/>
                        </a:rPr>
                        <a:t>(в зависимости от номинации)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RF Rufo Black" pitchFamily="50" charset="-52"/>
                        </a:rPr>
                        <a:t>Июнь - июль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34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RF Rufo Black" pitchFamily="50" charset="-52"/>
                        </a:rPr>
                        <a:t>Открытый конкурс </a:t>
                      </a:r>
                    </a:p>
                    <a:p>
                      <a:r>
                        <a:rPr lang="ru-RU" sz="1800" dirty="0">
                          <a:latin typeface="RF Rufo Black" pitchFamily="50" charset="-52"/>
                        </a:rPr>
                        <a:t>«Среда возможностей» (Фонд</a:t>
                      </a:r>
                      <a:r>
                        <a:rPr lang="ru-RU" sz="1800" baseline="0" dirty="0">
                          <a:latin typeface="RF Rufo Black" pitchFamily="50" charset="-52"/>
                        </a:rPr>
                        <a:t> Тимченко)</a:t>
                      </a:r>
                      <a:endParaRPr lang="ru-RU" sz="1800" dirty="0">
                        <a:latin typeface="RF Rufo Black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RF Rufo Black" pitchFamily="50" charset="-52"/>
                        </a:rPr>
                        <a:t>До 1 000 000 руб. </a:t>
                      </a:r>
                    </a:p>
                    <a:p>
                      <a:r>
                        <a:rPr lang="ru-RU" sz="1800" dirty="0">
                          <a:latin typeface="RF Rufo Black" pitchFamily="50" charset="-52"/>
                        </a:rPr>
                        <a:t>(в зависимости от номинации)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RF Rufo Black" pitchFamily="50" charset="-52"/>
                        </a:rPr>
                        <a:t>Октябрь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51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RF Rufo Black" pitchFamily="50" charset="-52"/>
                        </a:rPr>
                        <a:t>Всероссийский конкурс «Сила внимания»</a:t>
                      </a:r>
                    </a:p>
                    <a:p>
                      <a:r>
                        <a:rPr lang="ru-RU" sz="1800" dirty="0">
                          <a:latin typeface="RF Rufo Black" pitchFamily="50" charset="-52"/>
                        </a:rPr>
                        <a:t>(Фонд Тимченко)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RF Rufo Black" pitchFamily="50" charset="-52"/>
                        </a:rPr>
                        <a:t>До 500 000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F Rufo Black" pitchFamily="50" charset="-52"/>
                          <a:ea typeface="+mn-ea"/>
                          <a:cs typeface="+mn-cs"/>
                          <a:sym typeface="Arial"/>
                        </a:rPr>
                        <a:t>Июнь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77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RF Rufo Black" pitchFamily="50" charset="-52"/>
                        </a:rPr>
                        <a:t>Всероссийский конкурс социальных проектов «Отличные соседи»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RF Rufo Black" pitchFamily="50" charset="-52"/>
                          <a:ea typeface="+mn-ea"/>
                          <a:cs typeface="+mn-cs"/>
                          <a:sym typeface="Arial"/>
                        </a:rPr>
                        <a:t>До 120 000 руб.</a:t>
                      </a:r>
                      <a:endParaRPr lang="ru-RU" sz="1800" b="1" dirty="0">
                        <a:effectLst/>
                        <a:latin typeface="RF Rufo Black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dirty="0">
                          <a:latin typeface="RF Rufo Black" pitchFamily="50" charset="-52"/>
                        </a:rPr>
                        <a:t>Сроки плавающие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061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eme 4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D9FAC"/>
      </a:accent1>
      <a:accent2>
        <a:srgbClr val="5B4470"/>
      </a:accent2>
      <a:accent3>
        <a:srgbClr val="FEB834"/>
      </a:accent3>
      <a:accent4>
        <a:srgbClr val="D7562E"/>
      </a:accent4>
      <a:accent5>
        <a:srgbClr val="1BB29C"/>
      </a:accent5>
      <a:accent6>
        <a:srgbClr val="3BC7E2"/>
      </a:accent6>
      <a:hlink>
        <a:srgbClr val="0066CC"/>
      </a:hlink>
      <a:folHlink>
        <a:srgbClr val="29B5E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414</Words>
  <Application>Microsoft Office PowerPoint</Application>
  <PresentationFormat>Экран (16:9)</PresentationFormat>
  <Paragraphs>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RF Rufo</vt:lpstr>
      <vt:lpstr>Arial</vt:lpstr>
      <vt:lpstr>RF Rufo Black</vt:lpstr>
      <vt:lpstr>Calibri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nfu</dc:creator>
  <cp:lastModifiedBy>us</cp:lastModifiedBy>
  <cp:revision>80</cp:revision>
  <dcterms:modified xsi:type="dcterms:W3CDTF">2025-06-17T10:56:51Z</dcterms:modified>
</cp:coreProperties>
</file>