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2.xml" ContentType="application/vnd.openxmlformats-officedocument.presentationml.notesSlide+xml"/>
  <Override PartName="/ppt/charts/chart26.xml" ContentType="application/vnd.openxmlformats-officedocument.drawingml.chart+xml"/>
  <Override PartName="/ppt/notesSlides/notesSlide23.xml" ContentType="application/vnd.openxmlformats-officedocument.presentationml.notesSlide+xml"/>
  <Override PartName="/ppt/charts/chart27.xml" ContentType="application/vnd.openxmlformats-officedocument.drawingml.chart+xml"/>
  <Override PartName="/ppt/activeX/activeX2.xml" ContentType="application/vnd.ms-office.activeX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24.xml" ContentType="application/vnd.openxmlformats-officedocument.presentationml.notesSlide+xml"/>
  <Override PartName="/ppt/activeX/activeX3.xml" ContentType="application/vnd.ms-office.activeX+xml"/>
  <Override PartName="/ppt/notesSlides/notesSlide25.xml" ContentType="application/vnd.openxmlformats-officedocument.presentationml.notesSlide+xml"/>
  <Override PartName="/ppt/charts/chart36.xml" ContentType="application/vnd.openxmlformats-officedocument.drawingml.chart+xml"/>
  <Override PartName="/ppt/drawings/drawing3.xml" ContentType="application/vnd.openxmlformats-officedocument.drawingml.chartshapes+xml"/>
  <Override PartName="/ppt/charts/chart37.xml" ContentType="application/vnd.openxmlformats-officedocument.drawingml.chart+xml"/>
  <Override PartName="/ppt/drawings/drawing4.xml" ContentType="application/vnd.openxmlformats-officedocument.drawingml.chartshapes+xml"/>
  <Override PartName="/ppt/charts/chart38.xml" ContentType="application/vnd.openxmlformats-officedocument.drawingml.chart+xml"/>
  <Override PartName="/ppt/drawings/drawing5.xml" ContentType="application/vnd.openxmlformats-officedocument.drawingml.chartshapes+xml"/>
  <Override PartName="/ppt/charts/chart39.xml" ContentType="application/vnd.openxmlformats-officedocument.drawingml.chart+xml"/>
  <Override PartName="/ppt/drawings/drawing6.xml" ContentType="application/vnd.openxmlformats-officedocument.drawingml.chartshapes+xml"/>
  <Override PartName="/ppt/charts/chart40.xml" ContentType="application/vnd.openxmlformats-officedocument.drawingml.chart+xml"/>
  <Override PartName="/ppt/drawings/drawing7.xml" ContentType="application/vnd.openxmlformats-officedocument.drawingml.chartshapes+xml"/>
  <Override PartName="/ppt/charts/chart41.xml" ContentType="application/vnd.openxmlformats-officedocument.drawingml.chart+xml"/>
  <Override PartName="/ppt/drawings/drawing8.xml" ContentType="application/vnd.openxmlformats-officedocument.drawingml.chartshapes+xml"/>
  <Override PartName="/ppt/charts/chart42.xml" ContentType="application/vnd.openxmlformats-officedocument.drawingml.chart+xml"/>
  <Override PartName="/ppt/drawings/drawing9.xml" ContentType="application/vnd.openxmlformats-officedocument.drawingml.chartshapes+xml"/>
  <Override PartName="/ppt/charts/chart43.xml" ContentType="application/vnd.openxmlformats-officedocument.drawingml.chart+xml"/>
  <Override PartName="/ppt/drawings/drawing10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4" r:id="rId1"/>
    <p:sldMasterId id="2147483785" r:id="rId2"/>
    <p:sldMasterId id="2147483786" r:id="rId3"/>
    <p:sldMasterId id="2147483796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341" r:id="rId13"/>
    <p:sldId id="335" r:id="rId14"/>
    <p:sldId id="343" r:id="rId15"/>
    <p:sldId id="266" r:id="rId16"/>
    <p:sldId id="323" r:id="rId17"/>
    <p:sldId id="324" r:id="rId18"/>
    <p:sldId id="325" r:id="rId19"/>
    <p:sldId id="329" r:id="rId20"/>
    <p:sldId id="326" r:id="rId21"/>
    <p:sldId id="327" r:id="rId22"/>
    <p:sldId id="330" r:id="rId23"/>
    <p:sldId id="328" r:id="rId24"/>
    <p:sldId id="332" r:id="rId25"/>
    <p:sldId id="334" r:id="rId26"/>
    <p:sldId id="339" r:id="rId27"/>
    <p:sldId id="346" r:id="rId28"/>
    <p:sldId id="309" r:id="rId29"/>
    <p:sldId id="342" r:id="rId30"/>
    <p:sldId id="268" r:id="rId31"/>
    <p:sldId id="271" r:id="rId32"/>
    <p:sldId id="270" r:id="rId33"/>
    <p:sldId id="272" r:id="rId34"/>
  </p:sldIdLst>
  <p:sldSz cx="9144000" cy="5143500" type="screen16x9"/>
  <p:notesSz cx="6797675" cy="9872663"/>
  <p:embeddedFontLst>
    <p:embeddedFont>
      <p:font typeface="Arial Black" pitchFamily="34" charset="0"/>
      <p:bold r:id="rId36"/>
    </p:embeddedFont>
    <p:embeddedFont>
      <p:font typeface="Segoe Print" pitchFamily="2" charset="0"/>
      <p:regular r:id="rId37"/>
      <p:bold r:id="rId38"/>
    </p:embeddedFont>
    <p:embeddedFont>
      <p:font typeface="Roboto Condensed" charset="0"/>
      <p:regular r:id="rId39"/>
      <p:bold r:id="rId40"/>
      <p:italic r:id="rId41"/>
      <p:boldItalic r:id="rId42"/>
    </p:embeddedFont>
    <p:embeddedFont>
      <p:font typeface="Montserrat" charset="-52"/>
      <p:regular r:id="rId43"/>
      <p:bold r:id="rId44"/>
      <p:italic r:id="rId45"/>
      <p:bold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Montserrat ExtraBold" charset="-52"/>
      <p:bold r:id="rId51"/>
      <p:boldItalic r:id="rId52"/>
    </p:embeddedFont>
    <p:embeddedFont>
      <p:font typeface="Montserrat Light" charset="-52"/>
      <p:regular r:id="rId53"/>
      <p:bold r:id="rId54"/>
      <p:italic r:id="rId55"/>
      <p:boldItalic r:id="rId56"/>
    </p:embeddedFont>
    <p:embeddedFont>
      <p:font typeface="Montserrat SemiBold" charset="-52"/>
      <p:regular r:id="rId57"/>
      <p:bold r:id="rId58"/>
      <p:italic r:id="rId59"/>
      <p:boldItalic r:id="rId60"/>
    </p:embeddedFont>
    <p:embeddedFont>
      <p:font typeface="Lato Light" charset="0"/>
      <p:regular r:id="rId61"/>
      <p:bold r:id="rId62"/>
      <p:italic r:id="rId63"/>
      <p:boldItalic r:id="rId64"/>
    </p:embeddedFont>
    <p:embeddedFont>
      <p:font typeface="Montserrat Medium" charset="-52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54F"/>
    <a:srgbClr val="D368F4"/>
    <a:srgbClr val="339933"/>
    <a:srgbClr val="00FF00"/>
    <a:srgbClr val="FF7C80"/>
    <a:srgbClr val="00CC99"/>
    <a:srgbClr val="2602BE"/>
    <a:srgbClr val="006600"/>
    <a:srgbClr val="3399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6AD6BC7-00A7-44D0-9DAF-115C5FE6CEB7}">
  <a:tblStyle styleId="{B6AD6BC7-00A7-44D0-9DAF-115C5FE6CE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1306ED-F22C-445C-A340-41CC64D115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740" autoAdjust="0"/>
    <p:restoredTop sz="94660"/>
  </p:normalViewPr>
  <p:slideViewPr>
    <p:cSldViewPr snapToGrid="0">
      <p:cViewPr>
        <p:scale>
          <a:sx n="149" d="100"/>
          <a:sy n="149" d="100"/>
        </p:scale>
        <p:origin x="-534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font" Target="fonts/font28.fntdata"/><Relationship Id="rId68" Type="http://schemas.openxmlformats.org/officeDocument/2006/relationships/font" Target="fonts/font33.fntdata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66" Type="http://schemas.openxmlformats.org/officeDocument/2006/relationships/font" Target="fonts/font3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61" Type="http://schemas.openxmlformats.org/officeDocument/2006/relationships/font" Target="fonts/font2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65" Type="http://schemas.openxmlformats.org/officeDocument/2006/relationships/font" Target="fonts/font3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font" Target="fonts/font29.fntdata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67" Type="http://schemas.openxmlformats.org/officeDocument/2006/relationships/font" Target="fonts/font32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font" Target="fonts/font27.fntdata"/><Relationship Id="rId7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002352965796933"/>
          <c:y val="1.7680515862694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391860703696957E-2"/>
          <c:y val="9.908467366106638E-2"/>
          <c:w val="0.6105071614870633"/>
          <c:h val="0.798162293678009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2021
факт</c:v>
                </c:pt>
                <c:pt idx="1">
                  <c:v>2022
факт</c:v>
                </c:pt>
                <c:pt idx="2">
                  <c:v>2023
факт</c:v>
                </c:pt>
                <c:pt idx="3">
                  <c:v>2024 
оценка</c:v>
                </c:pt>
                <c:pt idx="4">
                  <c:v>2025
план</c:v>
                </c:pt>
                <c:pt idx="5">
                  <c:v>2026
план</c:v>
                </c:pt>
                <c:pt idx="6">
                  <c:v>2027
план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941061.8</c:v>
                </c:pt>
                <c:pt idx="1">
                  <c:v>1295127.4000000004</c:v>
                </c:pt>
                <c:pt idx="2">
                  <c:v>1653258.5</c:v>
                </c:pt>
                <c:pt idx="3">
                  <c:v>1931341.5</c:v>
                </c:pt>
                <c:pt idx="4">
                  <c:v>2324734.1</c:v>
                </c:pt>
                <c:pt idx="5">
                  <c:v>2455606</c:v>
                </c:pt>
                <c:pt idx="6">
                  <c:v>2633883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2021
факт</c:v>
                </c:pt>
                <c:pt idx="1">
                  <c:v>2022
факт</c:v>
                </c:pt>
                <c:pt idx="2">
                  <c:v>2023
факт</c:v>
                </c:pt>
                <c:pt idx="3">
                  <c:v>2024 
оценка</c:v>
                </c:pt>
                <c:pt idx="4">
                  <c:v>2025
план</c:v>
                </c:pt>
                <c:pt idx="5">
                  <c:v>2026
план</c:v>
                </c:pt>
                <c:pt idx="6">
                  <c:v>2027
план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2869340.3</c:v>
                </c:pt>
                <c:pt idx="1">
                  <c:v>2809379.4</c:v>
                </c:pt>
                <c:pt idx="2">
                  <c:v>2309234.7999999998</c:v>
                </c:pt>
                <c:pt idx="3">
                  <c:v>3436160.2</c:v>
                </c:pt>
                <c:pt idx="4">
                  <c:v>2391066.2000000002</c:v>
                </c:pt>
                <c:pt idx="5">
                  <c:v>2387549.9</c:v>
                </c:pt>
                <c:pt idx="6">
                  <c:v>2542120.4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0904064"/>
        <c:axId val="90905600"/>
      </c:barChart>
      <c:catAx>
        <c:axId val="909040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90905600"/>
        <c:crosses val="autoZero"/>
        <c:auto val="1"/>
        <c:lblAlgn val="ctr"/>
        <c:lblOffset val="100"/>
        <c:noMultiLvlLbl val="0"/>
      </c:catAx>
      <c:valAx>
        <c:axId val="90905600"/>
        <c:scaling>
          <c:orientation val="minMax"/>
          <c:max val="600000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0904064"/>
        <c:crosses val="autoZero"/>
        <c:crossBetween val="between"/>
        <c:minorUnit val="1000000"/>
      </c:valAx>
    </c:plotArea>
    <c:legend>
      <c:legendPos val="r"/>
      <c:legendEntry>
        <c:idx val="0"/>
        <c:txPr>
          <a:bodyPr/>
          <a:lstStyle/>
          <a:p>
            <a:pPr>
              <a:defRPr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0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Montserrat" charset="-52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Финансирование муниципальной программы, </a:t>
            </a:r>
            <a:r>
              <a:rPr lang="ru-RU" b="0" dirty="0" smtClean="0">
                <a:latin typeface="Montserrat Medium" charset="-52"/>
              </a:rPr>
              <a:t>тыс.руб</a:t>
            </a:r>
            <a:r>
              <a:rPr lang="ru-RU" dirty="0"/>
              <a:t>.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9372883821183807E-2"/>
                  <c:y val="7.4601339947834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884035660686078E-2"/>
                  <c:y val="-9.0013126715423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011110067183588E-2"/>
                  <c:y val="-5.7758229768662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48985398314808E-2"/>
                  <c:y val="-8.326156259056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6840952649912651E-2"/>
                  <c:y val="-5.8236246782249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0011110067183588E-2"/>
                  <c:y val="-6.9281781141853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8702414823503078E-2"/>
                  <c:y val="-6.9281781141853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89589.1</c:v>
                </c:pt>
                <c:pt idx="1">
                  <c:v>175414.9</c:v>
                </c:pt>
                <c:pt idx="2">
                  <c:v>159588.70000000001</c:v>
                </c:pt>
                <c:pt idx="3">
                  <c:v>205278.6</c:v>
                </c:pt>
                <c:pt idx="4">
                  <c:v>283250.3</c:v>
                </c:pt>
                <c:pt idx="5">
                  <c:v>312925.09999999998</c:v>
                </c:pt>
                <c:pt idx="6">
                  <c:v>292239.8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66400"/>
        <c:axId val="93767936"/>
      </c:lineChart>
      <c:catAx>
        <c:axId val="9376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3767936"/>
        <c:crosses val="autoZero"/>
        <c:auto val="1"/>
        <c:lblAlgn val="ctr"/>
        <c:lblOffset val="100"/>
        <c:noMultiLvlLbl val="0"/>
      </c:catAx>
      <c:valAx>
        <c:axId val="9376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3766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3354830614875959"/>
          <c:y val="5.831836469794990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265459334574221E-2"/>
                  <c:y val="-8.0293367395748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036659246099998E-2"/>
                  <c:y val="-0.13657518132649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518329623049996E-2"/>
                  <c:y val="5.9356156069740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693470060385325E-2"/>
                  <c:y val="-7.9793605031604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5554988869150028E-2"/>
                  <c:y val="7.7757819597266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51555.3</c:v>
                </c:pt>
                <c:pt idx="1">
                  <c:v>57280.6</c:v>
                </c:pt>
                <c:pt idx="2">
                  <c:v>32554.799999999996</c:v>
                </c:pt>
                <c:pt idx="3">
                  <c:v>52769.8</c:v>
                </c:pt>
                <c:pt idx="4">
                  <c:v>60734.6</c:v>
                </c:pt>
                <c:pt idx="5">
                  <c:v>45953.7</c:v>
                </c:pt>
                <c:pt idx="6">
                  <c:v>46624.3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032256"/>
        <c:axId val="94033792"/>
      </c:lineChart>
      <c:catAx>
        <c:axId val="9403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4033792"/>
        <c:crosses val="autoZero"/>
        <c:auto val="1"/>
        <c:lblAlgn val="ctr"/>
        <c:lblOffset val="100"/>
        <c:noMultiLvlLbl val="0"/>
      </c:catAx>
      <c:valAx>
        <c:axId val="9403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403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452574331859302"/>
          <c:y val="0.24696386307261692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36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112010520362771E-2"/>
                  <c:y val="-5.947572655285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689381292741891E-2"/>
                  <c:y val="-4.6903688184686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829416587741243E-2"/>
                  <c:y val="-7.204694781206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689381292741829E-2"/>
                  <c:y val="8.3018269739105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055863307963643E-3"/>
                  <c:y val="-4.150913486955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11115.3</c:v>
                </c:pt>
                <c:pt idx="1">
                  <c:v>11588.9</c:v>
                </c:pt>
                <c:pt idx="2">
                  <c:v>12411.9</c:v>
                </c:pt>
                <c:pt idx="3">
                  <c:v>18422.2</c:v>
                </c:pt>
                <c:pt idx="4">
                  <c:v>15363.8</c:v>
                </c:pt>
                <c:pt idx="5">
                  <c:v>18985.8</c:v>
                </c:pt>
                <c:pt idx="6">
                  <c:v>20191.7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62144"/>
        <c:axId val="93868032"/>
      </c:lineChart>
      <c:catAx>
        <c:axId val="9386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3868032"/>
        <c:crosses val="autoZero"/>
        <c:auto val="1"/>
        <c:lblAlgn val="ctr"/>
        <c:lblOffset val="100"/>
        <c:noMultiLvlLbl val="0"/>
      </c:catAx>
      <c:valAx>
        <c:axId val="9386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386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 smtClean="0">
                <a:solidFill>
                  <a:schemeClr val="bg2"/>
                </a:solidFill>
              </a:rPr>
              <a:t>Количество граждан, получивших меры государственной поддержки на улучшение жилищных условий, человек</a:t>
            </a:r>
            <a:endParaRPr lang="ru-RU" sz="700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18986621399545991"/>
          <c:y val="3.714966357606988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01405902300109E-17"/>
                  <c:y val="-4.691344864507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317291115099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5348448219081E-2"/>
                  <c:y val="-0.16530887138325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82949882335053E-3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580281180460024E-16"/>
                  <c:y val="-6.0317291115099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Лист1!$B$3:$B$9</c:f>
              <c:numCache>
                <c:formatCode>General</c:formatCode>
                <c:ptCount val="7"/>
                <c:pt idx="0">
                  <c:v>33</c:v>
                </c:pt>
                <c:pt idx="1">
                  <c:v>38</c:v>
                </c:pt>
                <c:pt idx="2">
                  <c:v>17</c:v>
                </c:pt>
                <c:pt idx="3">
                  <c:v>58</c:v>
                </c:pt>
                <c:pt idx="4">
                  <c:v>25</c:v>
                </c:pt>
                <c:pt idx="5">
                  <c:v>12</c:v>
                </c:pt>
                <c:pt idx="6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06560"/>
        <c:axId val="93631232"/>
      </c:lineChart>
      <c:catAx>
        <c:axId val="9350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3631232"/>
        <c:crosses val="autoZero"/>
        <c:auto val="1"/>
        <c:lblAlgn val="ctr"/>
        <c:lblOffset val="100"/>
        <c:noMultiLvlLbl val="0"/>
      </c:catAx>
      <c:valAx>
        <c:axId val="93631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350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20298509855696112"/>
          <c:y val="8.514980666971060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64507501249667E-2"/>
                  <c:y val="-6.8487953384587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97031781975401E-2"/>
                  <c:y val="-8.787796203375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717844304733519E-2"/>
                  <c:y val="-8.6365694036350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2069077240947087E-2"/>
                  <c:y val="-6.030521705740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717844304733519E-2"/>
                  <c:y val="-0.10664504757040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4950529699590023E-3"/>
                  <c:y val="-2.9085012973747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56666.3</c:v>
                </c:pt>
                <c:pt idx="1">
                  <c:v>20144.3</c:v>
                </c:pt>
                <c:pt idx="2">
                  <c:v>22398.2</c:v>
                </c:pt>
                <c:pt idx="3">
                  <c:v>28340</c:v>
                </c:pt>
                <c:pt idx="4">
                  <c:v>30586.5</c:v>
                </c:pt>
                <c:pt idx="5">
                  <c:v>29714.799999999996</c:v>
                </c:pt>
                <c:pt idx="6">
                  <c:v>30313.3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37024"/>
        <c:axId val="93538560"/>
      </c:lineChart>
      <c:catAx>
        <c:axId val="9353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3538560"/>
        <c:crosses val="autoZero"/>
        <c:auto val="1"/>
        <c:lblAlgn val="ctr"/>
        <c:lblOffset val="100"/>
        <c:noMultiLvlLbl val="0"/>
      </c:catAx>
      <c:valAx>
        <c:axId val="9353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353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тыс.руб.</a:t>
            </a:r>
            <a:endParaRPr lang="ru-RU" sz="700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16606243894215741"/>
          <c:y val="6.583591305857930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36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82061401579558E-2"/>
                  <c:y val="-0.10396199142405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115763864346901E-2"/>
                  <c:y val="-5.7280700314405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761442077115241E-2"/>
                  <c:y val="-7.3832989321967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10307007897783E-2"/>
                  <c:y val="-7.680856523500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410307007897783E-2"/>
                  <c:y val="-4.3890608705719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373</c:v>
                </c:pt>
                <c:pt idx="1">
                  <c:v>276</c:v>
                </c:pt>
                <c:pt idx="2">
                  <c:v>164.3</c:v>
                </c:pt>
                <c:pt idx="3">
                  <c:v>346.5</c:v>
                </c:pt>
                <c:pt idx="4">
                  <c:v>500</c:v>
                </c:pt>
                <c:pt idx="5">
                  <c:v>500</c:v>
                </c:pt>
                <c:pt idx="6">
                  <c:v>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230208"/>
        <c:axId val="95236096"/>
      </c:lineChart>
      <c:catAx>
        <c:axId val="9523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236096"/>
        <c:crosses val="autoZero"/>
        <c:auto val="1"/>
        <c:lblAlgn val="ctr"/>
        <c:lblOffset val="100"/>
        <c:noMultiLvlLbl val="0"/>
      </c:catAx>
      <c:valAx>
        <c:axId val="95236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23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1090974321926653E-2"/>
                  <c:y val="-4.6967765814869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576854939064E-2"/>
                  <c:y val="-9.0012828599981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978340524025098E-2"/>
                  <c:y val="-7.7529647749218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81109414030437E-2"/>
                  <c:y val="-9.518919935406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518726052673879E-2"/>
                  <c:y val="-6.9346480924848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810788543544181E-2"/>
                  <c:y val="-7.581704809009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810788543544181E-2"/>
                  <c:y val="-4.738565505631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</c:v>
                </c:pt>
                <c:pt idx="1">
                  <c:v>404.2</c:v>
                </c:pt>
                <c:pt idx="2">
                  <c:v>416.3</c:v>
                </c:pt>
                <c:pt idx="3">
                  <c:v>541.79999999999995</c:v>
                </c:pt>
                <c:pt idx="4">
                  <c:v>730</c:v>
                </c:pt>
                <c:pt idx="5">
                  <c:v>730</c:v>
                </c:pt>
                <c:pt idx="6">
                  <c:v>730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281152"/>
        <c:axId val="95282688"/>
      </c:lineChart>
      <c:catAx>
        <c:axId val="9528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282688"/>
        <c:crosses val="autoZero"/>
        <c:auto val="1"/>
        <c:lblAlgn val="ctr"/>
        <c:lblOffset val="100"/>
        <c:noMultiLvlLbl val="0"/>
      </c:catAx>
      <c:valAx>
        <c:axId val="9528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28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layout>
        <c:manualLayout>
          <c:xMode val="edge"/>
          <c:yMode val="edge"/>
          <c:x val="0.15004514041103381"/>
          <c:y val="2.988771586126845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7106573282087356E-2"/>
                  <c:y val="5.7281236395298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40721068508079E-2"/>
                  <c:y val="-9.0013241909737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333633514234812E-2"/>
                  <c:y val="-0.11820943984907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719661622494736E-2"/>
                  <c:y val="-8.03185314177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702080083733499E-2"/>
                  <c:y val="-8.6989370193005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561577297714895E-2"/>
                  <c:y val="-6.911188506747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1930140541299785E-3"/>
                  <c:y val="-5.7593237556232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17701.5</c:v>
                </c:pt>
                <c:pt idx="1">
                  <c:v>20603.400000000001</c:v>
                </c:pt>
                <c:pt idx="2">
                  <c:v>31571.3</c:v>
                </c:pt>
                <c:pt idx="3">
                  <c:v>41194.5</c:v>
                </c:pt>
                <c:pt idx="4">
                  <c:v>42712.2</c:v>
                </c:pt>
                <c:pt idx="5">
                  <c:v>41330.6</c:v>
                </c:pt>
                <c:pt idx="6">
                  <c:v>41330.6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37856"/>
        <c:axId val="95442048"/>
      </c:lineChart>
      <c:catAx>
        <c:axId val="9533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442048"/>
        <c:crosses val="autoZero"/>
        <c:auto val="1"/>
        <c:lblAlgn val="ctr"/>
        <c:lblOffset val="100"/>
        <c:noMultiLvlLbl val="0"/>
      </c:catAx>
      <c:valAx>
        <c:axId val="95442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33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layout>
        <c:manualLayout>
          <c:xMode val="edge"/>
          <c:yMode val="edge"/>
          <c:x val="0.14109290936619776"/>
          <c:y val="5.321564992650382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1840768555810166E-2"/>
                  <c:y val="-7.043656945941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917178017561971E-2"/>
                  <c:y val="-0.12194261425441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3927630461780778E-2"/>
                  <c:y val="-4.9097512859750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011397933059634E-2"/>
                  <c:y val="-6.7924120349496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922271705566025E-2"/>
                  <c:y val="-5.155800338233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571052184712316E-2"/>
                  <c:y val="-4.2572519941202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571052184712322E-3"/>
                  <c:y val="-5.3215649926503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1233.9000000000001</c:v>
                </c:pt>
                <c:pt idx="1">
                  <c:v>4792.2</c:v>
                </c:pt>
                <c:pt idx="2">
                  <c:v>2548.4</c:v>
                </c:pt>
                <c:pt idx="3">
                  <c:v>6515.7</c:v>
                </c:pt>
                <c:pt idx="4">
                  <c:v>4787.6000000000004</c:v>
                </c:pt>
                <c:pt idx="5">
                  <c:v>4778</c:v>
                </c:pt>
                <c:pt idx="6">
                  <c:v>4778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62240"/>
        <c:axId val="95963776"/>
      </c:lineChart>
      <c:catAx>
        <c:axId val="9596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963776"/>
        <c:crosses val="autoZero"/>
        <c:auto val="1"/>
        <c:lblAlgn val="ctr"/>
        <c:lblOffset val="100"/>
        <c:noMultiLvlLbl val="0"/>
      </c:catAx>
      <c:valAx>
        <c:axId val="9596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962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 smtClean="0">
                <a:solidFill>
                  <a:schemeClr val="bg2"/>
                </a:solidFill>
              </a:rPr>
              <a:t>Расходы на коммунальное хозяйство, человек</a:t>
            </a:r>
            <a:endParaRPr lang="ru-RU" sz="700" dirty="0">
              <a:solidFill>
                <a:schemeClr val="bg2"/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2877311625878484E-2"/>
                  <c:y val="-0.12232423990680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549392226337989E-3"/>
                  <c:y val="3.4933067633518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4966132151658838E-2"/>
                  <c:y val="-8.9609107599199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69494202384628E-3"/>
                  <c:y val="4.3883522613698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7496699635544347E-2"/>
                  <c:y val="-5.3615085845026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923082883103029E-2"/>
                  <c:y val="-6.0317548181155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630782342826668E-2"/>
                  <c:y val="-0.10740238453282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630782342826668E-2"/>
                  <c:y val="-0.11716700647950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10740238453282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Лист1!$A$3:$A$11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15492.7</c:v>
                </c:pt>
                <c:pt idx="1">
                  <c:v>43203.8</c:v>
                </c:pt>
                <c:pt idx="2">
                  <c:v>119462.1</c:v>
                </c:pt>
                <c:pt idx="3">
                  <c:v>136083.20000000001</c:v>
                </c:pt>
                <c:pt idx="4">
                  <c:v>431926.2</c:v>
                </c:pt>
                <c:pt idx="5">
                  <c:v>319966.90000000002</c:v>
                </c:pt>
                <c:pt idx="6">
                  <c:v>61000</c:v>
                </c:pt>
                <c:pt idx="7">
                  <c:v>53234</c:v>
                </c:pt>
                <c:pt idx="8">
                  <c:v>28262.400000000001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05568"/>
        <c:axId val="95407104"/>
      </c:lineChart>
      <c:catAx>
        <c:axId val="9540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407104"/>
        <c:crosses val="autoZero"/>
        <c:auto val="1"/>
        <c:lblAlgn val="ctr"/>
        <c:lblOffset val="100"/>
        <c:noMultiLvlLbl val="0"/>
      </c:catAx>
      <c:valAx>
        <c:axId val="9540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40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67961502703855E-2"/>
          <c:y val="5.376196221972062E-2"/>
          <c:w val="0.57700372323322524"/>
          <c:h val="0.939074482806761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2.3447734417695196E-2"/>
                  <c:y val="-0.1996125630174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77971345245927E-2"/>
                  <c:y val="-0.140493700665323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7720513857981E-2"/>
                  <c:y val="-0.14073929270391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040919288882025E-2"/>
                  <c:y val="-0.16257451460182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61970736053936E-2"/>
                  <c:y val="-0.15293306100254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900" b="0" i="0" baseline="0">
                    <a:latin typeface="Montserrat Medium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Прочие налоговые доходы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продажи материальных и нематериальных активов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1589096</c:v>
                </c:pt>
                <c:pt idx="1">
                  <c:v>153948.20000000001</c:v>
                </c:pt>
                <c:pt idx="2">
                  <c:v>150229</c:v>
                </c:pt>
                <c:pt idx="3">
                  <c:v>199062</c:v>
                </c:pt>
                <c:pt idx="4">
                  <c:v>23116</c:v>
                </c:pt>
                <c:pt idx="5">
                  <c:v>86852.3</c:v>
                </c:pt>
                <c:pt idx="6">
                  <c:v>12056</c:v>
                </c:pt>
                <c:pt idx="7">
                  <c:v>53156.6</c:v>
                </c:pt>
                <c:pt idx="8">
                  <c:v>57218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spPr>
        <a:ln w="9525">
          <a:noFill/>
        </a:ln>
      </c:spPr>
      <c:txPr>
        <a:bodyPr/>
        <a:lstStyle/>
        <a:p>
          <a:pPr>
            <a:defRPr sz="850" b="0" kern="0" baseline="0">
              <a:latin typeface="Montserrat" charset="-52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 smtClean="0">
                <a:solidFill>
                  <a:schemeClr val="bg2"/>
                </a:solidFill>
              </a:rPr>
              <a:t>Расходы на дорожный фонд, тыс.руб.</a:t>
            </a:r>
            <a:endParaRPr lang="ru-RU" sz="700" dirty="0">
              <a:solidFill>
                <a:schemeClr val="bg2"/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Дорожный фонд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2989867132015486E-2"/>
                  <c:y val="-0.13001256446882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979734264030736E-2"/>
                  <c:y val="-8.6675725459873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100322244251384E-2"/>
                  <c:y val="1.8011260128758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052128986861362E-2"/>
                  <c:y val="-7.8007303421727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282227889158594E-2"/>
                  <c:y val="-0.1372177755063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429349348553344E-2"/>
                  <c:y val="-8.375029881381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905799131404454E-2"/>
                  <c:y val="7.3281511462085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127416304751853E-2"/>
                  <c:y val="-0.12562544822071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#,##0</c:formatCode>
                <c:ptCount val="9"/>
                <c:pt idx="0" formatCode="General">
                  <c:v>2018</c:v>
                </c:pt>
                <c:pt idx="1">
                  <c:v>2019</c:v>
                </c:pt>
                <c:pt idx="2" formatCode="General">
                  <c:v>2020</c:v>
                </c:pt>
                <c:pt idx="3" formatCode="General">
                  <c:v>2021</c:v>
                </c:pt>
                <c:pt idx="4" formatCode="General">
                  <c:v>2022</c:v>
                </c:pt>
                <c:pt idx="5" formatCode="General">
                  <c:v>2023</c:v>
                </c:pt>
                <c:pt idx="6" formatCode="General">
                  <c:v>2024</c:v>
                </c:pt>
                <c:pt idx="7" formatCode="General">
                  <c:v>2025</c:v>
                </c:pt>
                <c:pt idx="8" formatCode="General">
                  <c:v>2026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66.099999999999994</c:v>
                </c:pt>
                <c:pt idx="1">
                  <c:v>129.6</c:v>
                </c:pt>
                <c:pt idx="2">
                  <c:v>119.4</c:v>
                </c:pt>
                <c:pt idx="3">
                  <c:v>590</c:v>
                </c:pt>
                <c:pt idx="4">
                  <c:v>486</c:v>
                </c:pt>
                <c:pt idx="5">
                  <c:v>655.9</c:v>
                </c:pt>
                <c:pt idx="6">
                  <c:v>551.79999999999995</c:v>
                </c:pt>
                <c:pt idx="7">
                  <c:v>513.29999999999995</c:v>
                </c:pt>
                <c:pt idx="8">
                  <c:v>557.5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640576"/>
        <c:axId val="95646464"/>
      </c:lineChart>
      <c:catAx>
        <c:axId val="9564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646464"/>
        <c:crosses val="autoZero"/>
        <c:auto val="1"/>
        <c:lblAlgn val="ctr"/>
        <c:lblOffset val="100"/>
        <c:noMultiLvlLbl val="0"/>
      </c:catAx>
      <c:valAx>
        <c:axId val="95646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64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6446523110191308"/>
          <c:y val="4.90979276146648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5545091275545"/>
          <c:y val="0.29402054640190362"/>
          <c:w val="0.81888815285550165"/>
          <c:h val="0.529671945916099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2726332533581087E-2"/>
                  <c:y val="8.8726550616169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971339370552075"/>
                  <c:y val="-0.10150883254278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3284842843686377E-2"/>
                  <c:y val="-9.1025991272690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090661702443918E-2"/>
                  <c:y val="-6.7762518787156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0516289737139484E-2"/>
                  <c:y val="-8.2843416014704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239511992464356E-2"/>
                  <c:y val="-0.12578419097407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7.3374111401544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987724.3</c:v>
                </c:pt>
                <c:pt idx="1">
                  <c:v>1079151.9000000004</c:v>
                </c:pt>
                <c:pt idx="2">
                  <c:v>1069091.9000000004</c:v>
                </c:pt>
                <c:pt idx="3">
                  <c:v>1159483.1000000001</c:v>
                </c:pt>
                <c:pt idx="4">
                  <c:v>1101020.6000000001</c:v>
                </c:pt>
                <c:pt idx="5">
                  <c:v>954416.3</c:v>
                </c:pt>
                <c:pt idx="6">
                  <c:v>1067366.4000000004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716096"/>
        <c:axId val="95717632"/>
      </c:lineChart>
      <c:catAx>
        <c:axId val="9571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717632"/>
        <c:crosses val="autoZero"/>
        <c:auto val="1"/>
        <c:lblAlgn val="ctr"/>
        <c:lblOffset val="100"/>
        <c:noMultiLvlLbl val="0"/>
      </c:catAx>
      <c:valAx>
        <c:axId val="9571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71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11930686937989539"/>
          <c:y val="4.218349731310953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5914768372249536E-2"/>
                  <c:y val="-6.8123909040092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068983567329091E-2"/>
                  <c:y val="-0.1444533797895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516834607691062E-2"/>
                  <c:y val="-0.10353873957908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936307042306187E-2"/>
                  <c:y val="-6.8169347841742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706810491484632E-2"/>
                  <c:y val="-0.12801996563797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646043259613774E-2"/>
                  <c:y val="-0.11976982246288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38762595576826E-2"/>
                  <c:y val="-0.10888165678444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856</c:v>
                </c:pt>
                <c:pt idx="1">
                  <c:v>1537.1</c:v>
                </c:pt>
                <c:pt idx="2">
                  <c:v>1519.7</c:v>
                </c:pt>
                <c:pt idx="3">
                  <c:v>4516.1000000000004</c:v>
                </c:pt>
                <c:pt idx="4">
                  <c:v>16516.099999999995</c:v>
                </c:pt>
                <c:pt idx="5">
                  <c:v>11176</c:v>
                </c:pt>
                <c:pt idx="6">
                  <c:v>8506.1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796224"/>
        <c:axId val="94786304"/>
      </c:lineChart>
      <c:catAx>
        <c:axId val="9579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4786304"/>
        <c:crosses val="autoZero"/>
        <c:auto val="1"/>
        <c:lblAlgn val="ctr"/>
        <c:lblOffset val="100"/>
        <c:noMultiLvlLbl val="0"/>
      </c:catAx>
      <c:valAx>
        <c:axId val="9478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579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0407941474794445"/>
          <c:y val="8.08084848000056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07557464828217"/>
          <c:y val="0.3815314889485989"/>
          <c:w val="0.79735032186176247"/>
          <c:h val="0.4422869255689318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8.0231311884628953E-2"/>
                  <c:y val="6.7819310040377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122487714836131"/>
                  <c:y val="-4.7859372640264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1246490789914717E-2"/>
                  <c:y val="-9.1251947948492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476132060943033E-2"/>
                  <c:y val="-8.8896154222754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958088153294105E-2"/>
                  <c:y val="-0.11468458585660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672387299962926E-2"/>
                  <c:y val="-5.269211045594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5541342219948081E-2"/>
                  <c:y val="8.43073767295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208586.4</c:v>
                </c:pt>
                <c:pt idx="1">
                  <c:v>265186.09999999998</c:v>
                </c:pt>
                <c:pt idx="2">
                  <c:v>251976.6</c:v>
                </c:pt>
                <c:pt idx="3">
                  <c:v>530638</c:v>
                </c:pt>
                <c:pt idx="4">
                  <c:v>243706.3</c:v>
                </c:pt>
                <c:pt idx="5">
                  <c:v>227733.5</c:v>
                </c:pt>
                <c:pt idx="6">
                  <c:v>227718.6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814976"/>
        <c:axId val="94816512"/>
      </c:lineChart>
      <c:catAx>
        <c:axId val="9481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4816512"/>
        <c:crosses val="autoZero"/>
        <c:auto val="1"/>
        <c:lblAlgn val="ctr"/>
        <c:lblOffset val="100"/>
        <c:noMultiLvlLbl val="0"/>
      </c:catAx>
      <c:valAx>
        <c:axId val="94816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481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7276100938045341"/>
          <c:y val="6.80380921476084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31484713080641"/>
          <c:y val="0.32123699221120738"/>
          <c:w val="0.81790765843462065"/>
          <c:h val="0.5304238949167355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66243757054148E-2"/>
                  <c:y val="7.671926289260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44178401238864E-2"/>
                  <c:y val="-0.10945254974472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731032854743786E-2"/>
                  <c:y val="7.7258822565992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337894488355624"/>
                  <c:y val="-5.728057332615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316533810360408"/>
                  <c:y val="-8.951333248126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6249362477793754E-2"/>
                  <c:y val="-9.7197274496583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0601450448981256E-2"/>
                  <c:y val="-4.8598637248291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67997.899999999994</c:v>
                </c:pt>
                <c:pt idx="1">
                  <c:v>152617</c:v>
                </c:pt>
                <c:pt idx="2">
                  <c:v>158751.1</c:v>
                </c:pt>
                <c:pt idx="3">
                  <c:v>283202.8</c:v>
                </c:pt>
                <c:pt idx="4">
                  <c:v>311133.59999999998</c:v>
                </c:pt>
                <c:pt idx="5">
                  <c:v>287857.09999999998</c:v>
                </c:pt>
                <c:pt idx="6">
                  <c:v>288651.5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757632"/>
        <c:axId val="94759168"/>
      </c:lineChart>
      <c:catAx>
        <c:axId val="9475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4759168"/>
        <c:crosses val="autoZero"/>
        <c:auto val="1"/>
        <c:lblAlgn val="ctr"/>
        <c:lblOffset val="100"/>
        <c:noMultiLvlLbl val="0"/>
      </c:catAx>
      <c:valAx>
        <c:axId val="9475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4757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700" dirty="0">
                <a:solidFill>
                  <a:schemeClr val="bg2"/>
                </a:solidFill>
              </a:rPr>
              <a:t>Финансирование муниципальной программы, </a:t>
            </a:r>
            <a:r>
              <a:rPr lang="ru-RU" sz="700" dirty="0" smtClean="0">
                <a:solidFill>
                  <a:schemeClr val="bg2"/>
                </a:solidFill>
              </a:rPr>
              <a:t>тыс.руб</a:t>
            </a:r>
            <a:r>
              <a:rPr lang="ru-RU" sz="700" dirty="0">
                <a:solidFill>
                  <a:schemeClr val="bg2"/>
                </a:solidFill>
              </a:rPr>
              <a:t>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846988001062998"/>
          <c:y val="0.22055061568517068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2811335282053382E-2"/>
                  <c:y val="6.6085113050085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6455555328432E-2"/>
                  <c:y val="-6.35997720557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1337189713669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872906204788227E-2"/>
                  <c:y val="-5.728069725427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618243926148516E-2"/>
                  <c:y val="-7.6132545973608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267035969556368E-2"/>
                  <c:y val="-6.1630910570706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0558633079636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35873.4</c:v>
                </c:pt>
                <c:pt idx="1">
                  <c:v>55824.4</c:v>
                </c:pt>
                <c:pt idx="2">
                  <c:v>69262.399999999994</c:v>
                </c:pt>
                <c:pt idx="3">
                  <c:v>152883.70000000001</c:v>
                </c:pt>
                <c:pt idx="4">
                  <c:v>85103.3</c:v>
                </c:pt>
                <c:pt idx="5">
                  <c:v>80161.5</c:v>
                </c:pt>
                <c:pt idx="6">
                  <c:v>80249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14656"/>
        <c:axId val="96624640"/>
      </c:lineChart>
      <c:catAx>
        <c:axId val="9661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6624640"/>
        <c:crosses val="autoZero"/>
        <c:auto val="1"/>
        <c:lblAlgn val="ctr"/>
        <c:lblOffset val="100"/>
        <c:noMultiLvlLbl val="0"/>
      </c:catAx>
      <c:valAx>
        <c:axId val="9662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661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452574331859302"/>
          <c:y val="0.24696386307261703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755492767168301E-2"/>
                  <c:y val="5.728089092726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274938540646499"/>
                  <c:y val="-2.2710290491551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352405150533397E-2"/>
                  <c:y val="-0.10678560586388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352405150533397E-2"/>
                  <c:y val="-8.6124677208476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86074788020656E-2"/>
                  <c:y val="-7.9373214757524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455569671144475E-2"/>
                  <c:y val="-8.6531975571183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455569671144475E-2"/>
                  <c:y val="-9.614663952353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221.5</c:v>
                </c:pt>
                <c:pt idx="1">
                  <c:v>220</c:v>
                </c:pt>
                <c:pt idx="2">
                  <c:v>164.7</c:v>
                </c:pt>
                <c:pt idx="3">
                  <c:v>230</c:v>
                </c:pt>
                <c:pt idx="4">
                  <c:v>315</c:v>
                </c:pt>
                <c:pt idx="5">
                  <c:v>315</c:v>
                </c:pt>
                <c:pt idx="6">
                  <c:v>315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68896"/>
        <c:axId val="96391168"/>
      </c:lineChart>
      <c:catAx>
        <c:axId val="9636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391168"/>
        <c:crosses val="autoZero"/>
        <c:auto val="1"/>
        <c:lblAlgn val="ctr"/>
        <c:lblOffset val="100"/>
        <c:noMultiLvlLbl val="0"/>
      </c:catAx>
      <c:valAx>
        <c:axId val="9639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36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Финансирование муниципальной программы, тыс.руб.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452574331859302"/>
          <c:y val="0.24696386307261708"/>
          <c:w val="0.83186867035061063"/>
          <c:h val="0.574644114421357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9.6122101530465132E-2"/>
                  <c:y val="7.6510013256123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617613160053819E-2"/>
                  <c:y val="-0.1284715939674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909790650908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28089092726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1098553433662E-3"/>
                  <c:y val="-4.091492209090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19821</c:v>
                </c:pt>
                <c:pt idx="1">
                  <c:v>19808.099999999995</c:v>
                </c:pt>
                <c:pt idx="2">
                  <c:v>2000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857280"/>
        <c:axId val="95871360"/>
      </c:lineChart>
      <c:catAx>
        <c:axId val="9585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871360"/>
        <c:crosses val="autoZero"/>
        <c:auto val="1"/>
        <c:lblAlgn val="ctr"/>
        <c:lblOffset val="100"/>
        <c:noMultiLvlLbl val="0"/>
      </c:catAx>
      <c:valAx>
        <c:axId val="9587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85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97%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  3%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Муниципальный долг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1721957.7</c:v>
                </c:pt>
                <c:pt idx="1">
                  <c:v>90000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94%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  6%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Муниципальный долг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2324734</c:v>
                </c:pt>
                <c:pt idx="1">
                  <c:v>134250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2021 
факт</c:v>
                </c:pt>
                <c:pt idx="1">
                  <c:v>2022 
факт</c:v>
                </c:pt>
                <c:pt idx="2">
                  <c:v>2023 
факт</c:v>
                </c:pt>
                <c:pt idx="3">
                  <c:v>2024 
оценка</c:v>
                </c:pt>
                <c:pt idx="4">
                  <c:v>2025 
план</c:v>
                </c:pt>
                <c:pt idx="5">
                  <c:v>2026 
план</c:v>
                </c:pt>
                <c:pt idx="6">
                  <c:v>2027 
план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118135.2</c:v>
                </c:pt>
                <c:pt idx="1">
                  <c:v>58613.4</c:v>
                </c:pt>
                <c:pt idx="2">
                  <c:v>54294.7</c:v>
                </c:pt>
                <c:pt idx="3">
                  <c:v>114463.8</c:v>
                </c:pt>
                <c:pt idx="4">
                  <c:v>28923.4</c:v>
                </c:pt>
                <c:pt idx="5">
                  <c:v>28923.4</c:v>
                </c:pt>
                <c:pt idx="6">
                  <c:v>28923.4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2021 
факт</c:v>
                </c:pt>
                <c:pt idx="1">
                  <c:v>2022 
факт</c:v>
                </c:pt>
                <c:pt idx="2">
                  <c:v>2023 
факт</c:v>
                </c:pt>
                <c:pt idx="3">
                  <c:v>2024 
оценка</c:v>
                </c:pt>
                <c:pt idx="4">
                  <c:v>2025 
план</c:v>
                </c:pt>
                <c:pt idx="5">
                  <c:v>2026 
план</c:v>
                </c:pt>
                <c:pt idx="6">
                  <c:v>2027 
план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1281884.3</c:v>
                </c:pt>
                <c:pt idx="1">
                  <c:v>1221515.8</c:v>
                </c:pt>
                <c:pt idx="2">
                  <c:v>613771.5</c:v>
                </c:pt>
                <c:pt idx="3">
                  <c:v>1235000.9000000004</c:v>
                </c:pt>
                <c:pt idx="4">
                  <c:v>665902.30000000005</c:v>
                </c:pt>
                <c:pt idx="5">
                  <c:v>550652.4</c:v>
                </c:pt>
                <c:pt idx="6">
                  <c:v>590306.6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5D54F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2021 
факт</c:v>
                </c:pt>
                <c:pt idx="1">
                  <c:v>2022 
факт</c:v>
                </c:pt>
                <c:pt idx="2">
                  <c:v>2023 
факт</c:v>
                </c:pt>
                <c:pt idx="3">
                  <c:v>2024 
оценка</c:v>
                </c:pt>
                <c:pt idx="4">
                  <c:v>2025 
план</c:v>
                </c:pt>
                <c:pt idx="5">
                  <c:v>2026 
план</c:v>
                </c:pt>
                <c:pt idx="6">
                  <c:v>2027 
план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1057205.9000000004</c:v>
                </c:pt>
                <c:pt idx="1">
                  <c:v>1042944.7</c:v>
                </c:pt>
                <c:pt idx="2">
                  <c:v>1173122.9000000004</c:v>
                </c:pt>
                <c:pt idx="3">
                  <c:v>1296670.1000000001</c:v>
                </c:pt>
                <c:pt idx="4">
                  <c:v>1325340.7</c:v>
                </c:pt>
                <c:pt idx="5">
                  <c:v>1437492</c:v>
                </c:pt>
                <c:pt idx="6">
                  <c:v>1553309.7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МБТ</c:v>
                </c:pt>
              </c:strCache>
            </c:strRef>
          </c:tx>
          <c:spPr>
            <a:solidFill>
              <a:srgbClr val="990033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2021 
факт</c:v>
                </c:pt>
                <c:pt idx="1">
                  <c:v>2022 
факт</c:v>
                </c:pt>
                <c:pt idx="2">
                  <c:v>2023 
факт</c:v>
                </c:pt>
                <c:pt idx="3">
                  <c:v>2024 
оценка</c:v>
                </c:pt>
                <c:pt idx="4">
                  <c:v>2025 
план</c:v>
                </c:pt>
                <c:pt idx="5">
                  <c:v>2026 
план</c:v>
                </c:pt>
                <c:pt idx="6">
                  <c:v>2027 
план</c:v>
                </c:pt>
              </c:strCache>
            </c:strRef>
          </c:cat>
          <c:val>
            <c:numRef>
              <c:f>Лист1!$E$2:$E$8</c:f>
              <c:numCache>
                <c:formatCode>#,##0.0</c:formatCode>
                <c:ptCount val="7"/>
                <c:pt idx="0">
                  <c:v>464456.4</c:v>
                </c:pt>
                <c:pt idx="1">
                  <c:v>492017.6</c:v>
                </c:pt>
                <c:pt idx="2">
                  <c:v>571899.5</c:v>
                </c:pt>
                <c:pt idx="3">
                  <c:v>786353</c:v>
                </c:pt>
                <c:pt idx="4">
                  <c:v>370899.8</c:v>
                </c:pt>
                <c:pt idx="5">
                  <c:v>370482.1</c:v>
                </c:pt>
                <c:pt idx="6">
                  <c:v>369580.7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93472"/>
        <c:axId val="92395008"/>
      </c:barChart>
      <c:catAx>
        <c:axId val="92393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92395008"/>
        <c:crosses val="autoZero"/>
        <c:auto val="1"/>
        <c:lblAlgn val="ctr"/>
        <c:lblOffset val="100"/>
        <c:noMultiLvlLbl val="0"/>
      </c:catAx>
      <c:valAx>
        <c:axId val="92395008"/>
        <c:scaling>
          <c:orientation val="minMax"/>
          <c:max val="175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2393472"/>
        <c:crosses val="autoZero"/>
        <c:crossBetween val="between"/>
        <c:minorUnit val="250000"/>
      </c:valAx>
    </c:plotArea>
    <c:plotVisOnly val="1"/>
    <c:dispBlanksAs val="gap"/>
    <c:showDLblsOverMax val="0"/>
  </c:chart>
  <c:txPr>
    <a:bodyPr/>
    <a:lstStyle/>
    <a:p>
      <a:pPr>
        <a:defRPr sz="800">
          <a:latin typeface="Montserrat" charset="-52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81%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19%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Муниципальный долг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1050000</c:v>
                </c:pt>
                <c:pt idx="1">
                  <c:v>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78%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22%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Муниципальный долг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911111</c:v>
                </c:pt>
                <c:pt idx="1">
                  <c:v>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dLbl>
              <c:idx val="1"/>
              <c:layout>
                <c:manualLayout>
                  <c:x val="7.5656844382806952E-3"/>
                  <c:y val="-6.917648391728453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долг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2455606</c:v>
                </c:pt>
                <c:pt idx="1">
                  <c:v>119250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46864608294389E-2"/>
          <c:y val="7.0197406967080087E-2"/>
          <c:w val="0.92445099887460647"/>
          <c:h val="0.7784842183968461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17056"/>
        <c:axId val="96718848"/>
      </c:barChart>
      <c:catAx>
        <c:axId val="9671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96718848"/>
        <c:crosses val="autoZero"/>
        <c:auto val="1"/>
        <c:lblAlgn val="ctr"/>
        <c:lblOffset val="100"/>
        <c:noMultiLvlLbl val="0"/>
      </c:catAx>
      <c:valAx>
        <c:axId val="967188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967170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95032610705874E-2"/>
          <c:y val="0.1261288208152864"/>
          <c:w val="0.92680993477858853"/>
          <c:h val="0.708605619304778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долга, тыс.руб.</c:v>
                </c:pt>
              </c:strCache>
            </c:strRef>
          </c:tx>
          <c:spPr>
            <a:ln w="3175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0" b="0" dirty="0" smtClean="0"/>
                      <a:t>1</a:t>
                    </a:r>
                    <a:r>
                      <a:rPr lang="ru-RU" sz="900" b="0" dirty="0" smtClean="0"/>
                      <a:t>4 586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067799043237671"/>
                  <c:y val="-9.3987879237336952E-2"/>
                </c:manualLayout>
              </c:layout>
              <c:tx>
                <c:rich>
                  <a:bodyPr/>
                  <a:lstStyle/>
                  <a:p>
                    <a:r>
                      <a:rPr lang="ru-RU" sz="900" b="0" dirty="0" smtClean="0"/>
                      <a:t>30 215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b="0" dirty="0" smtClean="0"/>
                      <a:t>22 558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b="0" dirty="0" smtClean="0"/>
                      <a:t>22 543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900" b="0" dirty="0" smtClean="0"/>
                      <a:t>22 514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14586</c:v>
                </c:pt>
                <c:pt idx="1">
                  <c:v>30215</c:v>
                </c:pt>
                <c:pt idx="2">
                  <c:v>22558</c:v>
                </c:pt>
                <c:pt idx="3">
                  <c:v>22543</c:v>
                </c:pt>
                <c:pt idx="4">
                  <c:v>22514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542080"/>
        <c:axId val="96556160"/>
      </c:lineChart>
      <c:catAx>
        <c:axId val="96542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96556160"/>
        <c:crosses val="autoZero"/>
        <c:auto val="1"/>
        <c:lblAlgn val="ctr"/>
        <c:lblOffset val="100"/>
        <c:noMultiLvlLbl val="0"/>
      </c:catAx>
      <c:valAx>
        <c:axId val="9655616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9654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noFill/>
              <a:prstDash val="solid"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259 </a:t>
                    </a:r>
                    <a:r>
                      <a:rPr lang="en-US" sz="900" dirty="0" smtClean="0"/>
                      <a:t>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900" smtClean="0"/>
                      <a:t>259</a:t>
                    </a:r>
                    <a:r>
                      <a:rPr lang="ru-RU" sz="900" smtClean="0"/>
                      <a:t> </a:t>
                    </a:r>
                    <a:r>
                      <a:rPr lang="en-US" sz="900" smtClean="0"/>
                      <a:t>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134 250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119 </a:t>
                    </a:r>
                    <a:r>
                      <a:rPr lang="en-US" sz="900" dirty="0" smtClean="0"/>
                      <a:t>250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90 0</a:t>
                    </a:r>
                    <a:r>
                      <a:rPr lang="en-US" sz="900" dirty="0" smtClean="0"/>
                      <a:t>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259000</c:v>
                </c:pt>
                <c:pt idx="1">
                  <c:v>259000</c:v>
                </c:pt>
                <c:pt idx="2">
                  <c:v>134250</c:v>
                </c:pt>
                <c:pt idx="3">
                  <c:v>119250</c:v>
                </c:pt>
                <c:pt idx="4">
                  <c:v>90000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96736"/>
        <c:axId val="96598272"/>
      </c:barChart>
      <c:catAx>
        <c:axId val="9659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96598272"/>
        <c:crosses val="autoZero"/>
        <c:auto val="1"/>
        <c:lblAlgn val="ctr"/>
        <c:lblOffset val="100"/>
        <c:noMultiLvlLbl val="0"/>
      </c:catAx>
      <c:valAx>
        <c:axId val="965982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965967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Количество проектов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40165458773465279"/>
          <c:w val="1"/>
          <c:h val="0.32716295329629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953142410827665E-3"/>
                  <c:y val="1.3143147504406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B3-4A6B-949C-21F0A00802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188544"/>
        <c:axId val="168210816"/>
      </c:barChart>
      <c:catAx>
        <c:axId val="168188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8210816"/>
        <c:crosses val="autoZero"/>
        <c:auto val="1"/>
        <c:lblAlgn val="ctr"/>
        <c:lblOffset val="100"/>
        <c:noMultiLvlLbl val="0"/>
      </c:catAx>
      <c:valAx>
        <c:axId val="168210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818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86915119255336E-3"/>
          <c:y val="0.80034006600551089"/>
          <c:w val="0.89999978682083792"/>
          <c:h val="0.16603727893381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1"/>
            </a:pPr>
            <a:r>
              <a:rPr lang="ru-RU" sz="600" b="1" dirty="0">
                <a:solidFill>
                  <a:schemeClr val="bg2"/>
                </a:solidFill>
                <a:latin typeface="+mj-lt"/>
              </a:rPr>
              <a:t>Суммы проектов, </a:t>
            </a:r>
            <a:r>
              <a:rPr lang="ru-RU" sz="600" b="1" dirty="0" smtClean="0">
                <a:solidFill>
                  <a:schemeClr val="bg2"/>
                </a:solidFill>
                <a:latin typeface="+mj-lt"/>
              </a:rPr>
              <a:t>млн. </a:t>
            </a:r>
            <a:r>
              <a:rPr lang="ru-RU" sz="600" b="1" dirty="0">
                <a:solidFill>
                  <a:schemeClr val="bg2"/>
                </a:solidFill>
                <a:latin typeface="+mj-lt"/>
              </a:rPr>
              <a:t>руб</a:t>
            </a:r>
            <a:r>
              <a:rPr lang="ru-RU" sz="600" b="1" dirty="0">
                <a:solidFill>
                  <a:schemeClr val="bg2"/>
                </a:solidFill>
              </a:rPr>
              <a:t>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260578660603368E-2"/>
          <c:y val="0.32462421307137868"/>
          <c:w val="0.8630267269466726"/>
          <c:h val="0.31770437334630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600" dirty="0" smtClean="0"/>
                      <a:t>25,1</a:t>
                    </a:r>
                    <a:endParaRPr lang="en-US" sz="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388514973878107E-2"/>
                  <c:y val="-2.7995218328535848E-3"/>
                </c:manualLayout>
              </c:layout>
              <c:tx>
                <c:rich>
                  <a:bodyPr/>
                  <a:lstStyle/>
                  <a:p>
                    <a:r>
                      <a:rPr lang="ru-RU" sz="600" dirty="0" smtClean="0"/>
                      <a:t>25,3</a:t>
                    </a:r>
                    <a:endParaRPr lang="en-US" sz="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260578660603373E-3"/>
                  <c:y val="0.10863036404002312"/>
                </c:manualLayout>
              </c:layout>
              <c:tx>
                <c:rich>
                  <a:bodyPr/>
                  <a:lstStyle/>
                  <a:p>
                    <a:r>
                      <a:rPr lang="ru-RU" sz="600" dirty="0" smtClean="0"/>
                      <a:t>33,3</a:t>
                    </a:r>
                  </a:p>
                  <a:p>
                    <a:endParaRPr lang="en-US" sz="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33.300000000000011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B4-420F-9C79-E882FDE677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15.5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295808"/>
        <c:axId val="169051264"/>
      </c:barChart>
      <c:catAx>
        <c:axId val="168295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69051264"/>
        <c:crosses val="autoZero"/>
        <c:auto val="1"/>
        <c:lblAlgn val="ctr"/>
        <c:lblOffset val="100"/>
        <c:noMultiLvlLbl val="0"/>
      </c:catAx>
      <c:valAx>
        <c:axId val="169051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829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600"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0" i="0" u="none" strike="noStrike" kern="1200" spc="0" baseline="0" dirty="0" smtClean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Количество проектов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5528465476865096E-2"/>
          <c:y val="0.21111970470119493"/>
          <c:w val="0.82486447995908074"/>
          <c:h val="0.33310047627319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B3-4A6B-949C-21F0A00802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747648"/>
        <c:axId val="174749184"/>
      </c:barChart>
      <c:catAx>
        <c:axId val="174747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4749184"/>
        <c:crosses val="autoZero"/>
        <c:auto val="1"/>
        <c:lblAlgn val="ctr"/>
        <c:lblOffset val="100"/>
        <c:noMultiLvlLbl val="0"/>
      </c:catAx>
      <c:valAx>
        <c:axId val="174749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474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82730659873563E-2"/>
          <c:y val="0.60320878267469447"/>
          <c:w val="0.9686172693401266"/>
          <c:h val="0.18088517485450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8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Суммы проектов, </a:t>
            </a:r>
            <a:r>
              <a:rPr lang="ru-RU" sz="600" b="1" i="0" u="none" strike="noStrike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млн. </a:t>
            </a:r>
            <a:r>
              <a:rPr lang="ru-RU" sz="600" b="1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руб.</a:t>
            </a:r>
          </a:p>
        </c:rich>
      </c:tx>
      <c:layout>
        <c:manualLayout>
          <c:xMode val="edge"/>
          <c:yMode val="edge"/>
          <c:x val="0.25507947861246388"/>
          <c:y val="8.74108748044949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441117458077909E-2"/>
          <c:y val="0.23335170105512359"/>
          <c:w val="0.8610215068472028"/>
          <c:h val="0.35678846269529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104919756565289E-2"/>
                  <c:y val="7.29952109373006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0.70000000000000007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B4-420F-9C79-E882FDE677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12256"/>
        <c:axId val="174913792"/>
      </c:barChart>
      <c:catAx>
        <c:axId val="174912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4913792"/>
        <c:crosses val="autoZero"/>
        <c:auto val="1"/>
        <c:lblAlgn val="ctr"/>
        <c:lblOffset val="100"/>
        <c:noMultiLvlLbl val="0"/>
      </c:catAx>
      <c:valAx>
        <c:axId val="174913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491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139661574940463E-2"/>
          <c:y val="0.62732170786416863"/>
          <c:w val="0.91386033842505943"/>
          <c:h val="0.17798295816975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6.5567519047688205E-2"/>
                  <c:y val="-0.140081406277067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 w="9525"/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2921681.8</c:v>
                </c:pt>
                <c:pt idx="1">
                  <c:v>2815091.5</c:v>
                </c:pt>
                <c:pt idx="2">
                  <c:v>2413088.6</c:v>
                </c:pt>
                <c:pt idx="3">
                  <c:v>3432487.8</c:v>
                </c:pt>
                <c:pt idx="4">
                  <c:v>2391666.2000000002</c:v>
                </c:pt>
                <c:pt idx="5">
                  <c:v>2387549.9</c:v>
                </c:pt>
                <c:pt idx="6">
                  <c:v>2542120.4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296320"/>
        <c:axId val="92297856"/>
      </c:lineChart>
      <c:catAx>
        <c:axId val="92296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2297856"/>
        <c:crosses val="autoZero"/>
        <c:auto val="1"/>
        <c:lblAlgn val="ctr"/>
        <c:lblOffset val="100"/>
        <c:noMultiLvlLbl val="0"/>
      </c:catAx>
      <c:valAx>
        <c:axId val="922978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one"/>
        <c:crossAx val="922963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Количество проектов</a:t>
            </a:r>
          </a:p>
        </c:rich>
      </c:tx>
      <c:layout>
        <c:manualLayout>
          <c:xMode val="edge"/>
          <c:yMode val="edge"/>
          <c:x val="0.2300838075355667"/>
          <c:y val="9.75670787384988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04A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834048"/>
        <c:axId val="174835584"/>
      </c:barChart>
      <c:catAx>
        <c:axId val="174834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4835584"/>
        <c:crosses val="autoZero"/>
        <c:auto val="1"/>
        <c:lblAlgn val="ctr"/>
        <c:lblOffset val="100"/>
        <c:noMultiLvlLbl val="0"/>
      </c:catAx>
      <c:valAx>
        <c:axId val="174835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48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87995544190783"/>
          <c:y val="0.73108324300112815"/>
          <c:w val="0.89112004455809235"/>
          <c:h val="0.17608059106553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1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Суммы проектов, </a:t>
            </a:r>
            <a:r>
              <a:rPr lang="ru-RU" sz="600" b="1" i="0" u="none" strike="noStrike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млн. </a:t>
            </a:r>
            <a:r>
              <a:rPr lang="ru-RU" sz="600" b="1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руб</a:t>
            </a:r>
            <a:r>
              <a:rPr lang="ru-RU" sz="600" b="0" i="0" u="none" strike="noStrik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</a:t>
            </a:r>
          </a:p>
        </c:rich>
      </c:tx>
      <c:layout>
        <c:manualLayout>
          <c:xMode val="edge"/>
          <c:yMode val="edge"/>
          <c:x val="0.20113003108510979"/>
          <c:y val="3.96410456496296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6730637747989646E-2"/>
          <c:y val="3.1239432956171157E-2"/>
          <c:w val="0.94535038151066508"/>
          <c:h val="0.7406962453567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04A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40544"/>
        <c:axId val="174942080"/>
      </c:barChart>
      <c:catAx>
        <c:axId val="174940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4942080"/>
        <c:crosses val="autoZero"/>
        <c:auto val="1"/>
        <c:lblAlgn val="ctr"/>
        <c:lblOffset val="100"/>
        <c:noMultiLvlLbl val="0"/>
      </c:catAx>
      <c:valAx>
        <c:axId val="174942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494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889643811147823E-2"/>
          <c:y val="0.87691732911087483"/>
          <c:w val="0.89999953725180803"/>
          <c:h val="0.12308284562361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kern="120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+mj-cs"/>
              </a:rPr>
              <a:t>Количество проектов</a:t>
            </a:r>
          </a:p>
        </c:rich>
      </c:tx>
      <c:layout>
        <c:manualLayout>
          <c:xMode val="edge"/>
          <c:yMode val="edge"/>
          <c:x val="0.16866510516193539"/>
          <c:y val="6.831397173128403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32403593924539065"/>
          <c:w val="1"/>
          <c:h val="0.33857282968663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3-4A6B-949C-21F0A00802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B3-4A6B-949C-21F0A00802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B3-4A6B-949C-21F0A00802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536192"/>
        <c:axId val="174537728"/>
      </c:barChart>
      <c:catAx>
        <c:axId val="174536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4537728"/>
        <c:crosses val="autoZero"/>
        <c:auto val="1"/>
        <c:lblAlgn val="ctr"/>
        <c:lblOffset val="100"/>
        <c:noMultiLvlLbl val="0"/>
      </c:catAx>
      <c:valAx>
        <c:axId val="174537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453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2864524966874016"/>
          <c:w val="0.99883126779714859"/>
          <c:h val="0.41442644055518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600" b="0" i="0" u="none" strike="noStrike" kern="1200" spc="0" baseline="0" dirty="0" smtClean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+mj-cs"/>
              </a:defRPr>
            </a:pPr>
            <a:r>
              <a:rPr lang="ru-RU" sz="600" b="0" i="0" u="none" strike="noStrike" kern="1200" spc="0" baseline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+mj-cs"/>
              </a:rPr>
              <a:t>Суммы проектов, </a:t>
            </a:r>
            <a:r>
              <a:rPr lang="ru-RU" sz="600" b="0" i="0" u="none" strike="noStrike" kern="1200" spc="0" baseline="0" dirty="0" smtClean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+mj-cs"/>
              </a:rPr>
              <a:t>млн. </a:t>
            </a:r>
            <a:r>
              <a:rPr lang="ru-RU" sz="600" b="0" i="0" u="none" strike="noStrike" kern="1200" spc="0" baseline="0" dirty="0">
                <a:solidFill>
                  <a:schemeClr val="bg2"/>
                </a:solidFill>
                <a:latin typeface="Arial Black" panose="020B0A04020102020204" pitchFamily="34" charset="0"/>
                <a:ea typeface="+mj-ea"/>
                <a:cs typeface="+mj-cs"/>
              </a:rPr>
              <a:t>руб.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31312033113781856"/>
          <c:w val="0.96934343821821356"/>
          <c:h val="0.36085393776265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4-420F-9C79-E882FDE677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B4-420F-9C79-E882FDE677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666722261323801E-2"/>
                  <c:y val="5.0425800155993995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5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600" dirty="0"/>
                      <a:t>159,7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159.69999999999999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B4-420F-9C79-E882FDE677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100.7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(план)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388.4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688512"/>
        <c:axId val="174706688"/>
      </c:barChart>
      <c:catAx>
        <c:axId val="174688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4706688"/>
        <c:crosses val="autoZero"/>
        <c:auto val="1"/>
        <c:lblAlgn val="ctr"/>
        <c:lblOffset val="100"/>
        <c:noMultiLvlLbl val="0"/>
      </c:catAx>
      <c:valAx>
        <c:axId val="174706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468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800" b="0" dirty="0" smtClean="0">
                <a:latin typeface="Montserrat Medium" charset="-52"/>
              </a:rPr>
              <a:t>Количество учащихся школ, человек</a:t>
            </a:r>
            <a:endParaRPr lang="ru-RU" sz="800" b="0" dirty="0">
              <a:latin typeface="Montserrat Medium" charset="-52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01405902299998E-17"/>
                  <c:y val="-4.691344864507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317291115099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37211335851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82949882335044E-3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58028118046E-16"/>
                  <c:y val="-6.0317291115099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6957</c:v>
                </c:pt>
                <c:pt idx="1">
                  <c:v>7483</c:v>
                </c:pt>
                <c:pt idx="2">
                  <c:v>8016</c:v>
                </c:pt>
                <c:pt idx="3">
                  <c:v>8507</c:v>
                </c:pt>
                <c:pt idx="4">
                  <c:v>9347</c:v>
                </c:pt>
                <c:pt idx="5">
                  <c:v>10014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90112"/>
        <c:axId val="90210688"/>
      </c:lineChart>
      <c:catAx>
        <c:axId val="9009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0210688"/>
        <c:crosses val="autoZero"/>
        <c:auto val="1"/>
        <c:lblAlgn val="ctr"/>
        <c:lblOffset val="100"/>
        <c:noMultiLvlLbl val="0"/>
      </c:catAx>
      <c:valAx>
        <c:axId val="90210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009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Численность детей в возрасте от 1 до 6 лет</a:t>
            </a:r>
          </a:p>
        </c:rich>
      </c:tx>
      <c:layout>
        <c:manualLayout>
          <c:xMode val="edge"/>
          <c:yMode val="edge"/>
          <c:x val="0.17059619268146531"/>
          <c:y val="8.667504297922001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детей в возрасте от 1 до 6 лет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4.2695467530885704E-2"/>
                  <c:y val="-4.333752148960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#,##0</c:formatCode>
                <c:ptCount val="3"/>
                <c:pt idx="0" formatCode="General">
                  <c:v>2015</c:v>
                </c:pt>
                <c:pt idx="1">
                  <c:v>2018</c:v>
                </c:pt>
                <c:pt idx="2" formatCode="General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5862</c:v>
                </c:pt>
                <c:pt idx="1">
                  <c:v>6856</c:v>
                </c:pt>
                <c:pt idx="2">
                  <c:v>6246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251648"/>
        <c:axId val="90253184"/>
      </c:lineChart>
      <c:catAx>
        <c:axId val="9025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0253184"/>
        <c:crosses val="autoZero"/>
        <c:auto val="1"/>
        <c:lblAlgn val="ctr"/>
        <c:lblOffset val="100"/>
        <c:noMultiLvlLbl val="0"/>
      </c:catAx>
      <c:valAx>
        <c:axId val="9025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025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Финансирование муниципальной программы, </a:t>
            </a:r>
            <a:r>
              <a:rPr lang="ru-RU" b="0" dirty="0" err="1">
                <a:latin typeface="Montserrat Medium" charset="-52"/>
              </a:rPr>
              <a:t>млн.руб</a:t>
            </a:r>
            <a:r>
              <a:rPr lang="ru-RU" b="0" dirty="0">
                <a:latin typeface="Montserrat Medium" charset="-52"/>
              </a:rPr>
              <a:t>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4924200879365594E-2"/>
          <c:y val="0.35614148649396776"/>
          <c:w val="0.87343458337820223"/>
          <c:h val="0.4922437374283673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Финансирование муниципальной программы, 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8943737046271767E-2"/>
                  <c:y val="8.432309432858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348484114476433E-2"/>
                  <c:y val="-0.1121953885441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345194037056503E-2"/>
                  <c:y val="-8.515351409513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251050208768284E-2"/>
                  <c:y val="-6.6295887789706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180482546533785E-2"/>
                  <c:y val="7.6266603072127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0313812760960437E-2"/>
                  <c:y val="-6.3097707047779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3829780225042954E-2"/>
                  <c:y val="-9.0139581496828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2648.1</c:v>
                </c:pt>
                <c:pt idx="1">
                  <c:v>2476.5</c:v>
                </c:pt>
                <c:pt idx="2">
                  <c:v>2035.9</c:v>
                </c:pt>
                <c:pt idx="3">
                  <c:v>3085.9</c:v>
                </c:pt>
                <c:pt idx="4">
                  <c:v>2583.6999999999998</c:v>
                </c:pt>
                <c:pt idx="5">
                  <c:v>2714.6</c:v>
                </c:pt>
                <c:pt idx="6">
                  <c:v>2883.6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285952"/>
        <c:axId val="90287488"/>
      </c:lineChart>
      <c:catAx>
        <c:axId val="9028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0287488"/>
        <c:crosses val="autoZero"/>
        <c:auto val="1"/>
        <c:lblAlgn val="ctr"/>
        <c:lblOffset val="100"/>
        <c:noMultiLvlLbl val="0"/>
      </c:catAx>
      <c:valAx>
        <c:axId val="90287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028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sz="800" b="0" dirty="0" smtClean="0">
                <a:latin typeface="Montserrat Medium" charset="-52"/>
              </a:rPr>
              <a:t>Количество участников культурно-массовых мероприятий, человек</a:t>
            </a:r>
            <a:endParaRPr lang="ru-RU" sz="800" b="0" dirty="0">
              <a:latin typeface="Montserrat Medium" charset="-52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0140590230022E-17"/>
                  <c:y val="-4.691344864507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3172911150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37211335851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82949882335062E-3"/>
                  <c:y val="-5.36153698800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580281180460049E-16"/>
                  <c:y val="-6.0317291115099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Лист1!$A$3:$A$6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383278</c:v>
                </c:pt>
                <c:pt idx="1">
                  <c:v>419372</c:v>
                </c:pt>
                <c:pt idx="2">
                  <c:v>228739</c:v>
                </c:pt>
                <c:pt idx="3">
                  <c:v>315250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13920"/>
        <c:axId val="93715456"/>
      </c:lineChart>
      <c:catAx>
        <c:axId val="9371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3715456"/>
        <c:crosses val="autoZero"/>
        <c:auto val="1"/>
        <c:lblAlgn val="ctr"/>
        <c:lblOffset val="100"/>
        <c:noMultiLvlLbl val="0"/>
      </c:catAx>
      <c:valAx>
        <c:axId val="9371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371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ru-RU" b="0" dirty="0">
                <a:latin typeface="Montserrat Medium" charset="-52"/>
              </a:rPr>
              <a:t>Количество участников клубных формирований, человек</a:t>
            </a:r>
          </a:p>
        </c:rich>
      </c:tx>
      <c:layout>
        <c:manualLayout>
          <c:xMode val="edge"/>
          <c:yMode val="edge"/>
          <c:x val="0.17053910025761104"/>
          <c:y val="5.664176757994697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клубных формирований, человек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7.5522356773262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695467530885704E-2"/>
                  <c:y val="-4.3337521489609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935812736317935E-2"/>
                  <c:y val="5.6641767579947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#,##0</c:formatCode>
                <c:ptCount val="4"/>
                <c:pt idx="0" formatCode="General">
                  <c:v>2017</c:v>
                </c:pt>
                <c:pt idx="1">
                  <c:v>2019</c:v>
                </c:pt>
                <c:pt idx="2" formatCode="General">
                  <c:v>2020</c:v>
                </c:pt>
                <c:pt idx="3" formatCode="General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7790</c:v>
                </c:pt>
                <c:pt idx="1">
                  <c:v>7142</c:v>
                </c:pt>
                <c:pt idx="2">
                  <c:v>7269</c:v>
                </c:pt>
                <c:pt idx="3">
                  <c:v>9099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285376"/>
        <c:axId val="93299456"/>
      </c:lineChart>
      <c:catAx>
        <c:axId val="9328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3299456"/>
        <c:crosses val="autoZero"/>
        <c:auto val="1"/>
        <c:lblAlgn val="ctr"/>
        <c:lblOffset val="100"/>
        <c:noMultiLvlLbl val="0"/>
      </c:catAx>
      <c:valAx>
        <c:axId val="93299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328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11B94-1465-49C6-AD12-6CE2324A1DF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75FF0B-4D12-4944-90DE-C32EB1A739E2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621B9023-964A-450A-9B32-7BFA19E0E797}" type="parTrans" cxnId="{A88E862F-BD54-4956-A95A-9FF019F596B0}">
      <dgm:prSet/>
      <dgm:spPr/>
      <dgm:t>
        <a:bodyPr/>
        <a:lstStyle/>
        <a:p>
          <a:endParaRPr lang="ru-RU"/>
        </a:p>
      </dgm:t>
    </dgm:pt>
    <dgm:pt modelId="{99D51366-BBA0-42B5-B3EB-E0329655A6B6}" type="sibTrans" cxnId="{A88E862F-BD54-4956-A95A-9FF019F596B0}">
      <dgm:prSet/>
      <dgm:spPr/>
      <dgm:t>
        <a:bodyPr/>
        <a:lstStyle/>
        <a:p>
          <a:endParaRPr lang="ru-RU"/>
        </a:p>
      </dgm:t>
    </dgm:pt>
    <dgm:pt modelId="{E0AD5785-30E5-4A3C-BE33-F0A79181EAA9}">
      <dgm:prSet phldrT="[Текст]" custT="1"/>
      <dgm:spPr/>
      <dgm:t>
        <a:bodyPr/>
        <a:lstStyle/>
        <a:p>
          <a:r>
            <a:rPr lang="ru-RU" sz="600" dirty="0" smtClean="0"/>
            <a:t>42,9%</a:t>
          </a:r>
          <a:endParaRPr lang="ru-RU" sz="600" dirty="0"/>
        </a:p>
      </dgm:t>
    </dgm:pt>
    <dgm:pt modelId="{9E51986E-F831-42A6-ADA4-582DD7FA9E64}" type="parTrans" cxnId="{7951D55D-269C-46AD-8504-1AD8085A3521}">
      <dgm:prSet/>
      <dgm:spPr/>
      <dgm:t>
        <a:bodyPr/>
        <a:lstStyle/>
        <a:p>
          <a:endParaRPr lang="ru-RU"/>
        </a:p>
      </dgm:t>
    </dgm:pt>
    <dgm:pt modelId="{A6A930C8-0020-498F-9231-7E14A1CBACF8}" type="sibTrans" cxnId="{7951D55D-269C-46AD-8504-1AD8085A3521}">
      <dgm:prSet/>
      <dgm:spPr/>
      <dgm:t>
        <a:bodyPr/>
        <a:lstStyle/>
        <a:p>
          <a:endParaRPr lang="ru-RU"/>
        </a:p>
      </dgm:t>
    </dgm:pt>
    <dgm:pt modelId="{67D1EB50-9CE5-4609-8F47-B4FB46F631B3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3FC15A93-B893-451C-9D5B-8019CDC147C0}" type="parTrans" cxnId="{D4BAB500-CDAF-46F3-AF23-E281F281A9FC}">
      <dgm:prSet/>
      <dgm:spPr/>
      <dgm:t>
        <a:bodyPr/>
        <a:lstStyle/>
        <a:p>
          <a:endParaRPr lang="ru-RU"/>
        </a:p>
      </dgm:t>
    </dgm:pt>
    <dgm:pt modelId="{EB304442-B09A-4B45-95B3-D8FFF0A74D1D}" type="sibTrans" cxnId="{D4BAB500-CDAF-46F3-AF23-E281F281A9FC}">
      <dgm:prSet/>
      <dgm:spPr/>
      <dgm:t>
        <a:bodyPr/>
        <a:lstStyle/>
        <a:p>
          <a:endParaRPr lang="ru-RU"/>
        </a:p>
      </dgm:t>
    </dgm:pt>
    <dgm:pt modelId="{6E2A194E-0806-4C8B-A436-314FC5F9D686}">
      <dgm:prSet phldrT="[Текст]" custT="1"/>
      <dgm:spPr/>
      <dgm:t>
        <a:bodyPr/>
        <a:lstStyle/>
        <a:p>
          <a:r>
            <a:rPr lang="ru-RU" sz="600" dirty="0" smtClean="0"/>
            <a:t>51,5%</a:t>
          </a:r>
          <a:endParaRPr lang="ru-RU" sz="600" dirty="0"/>
        </a:p>
      </dgm:t>
    </dgm:pt>
    <dgm:pt modelId="{1F81FE76-DDB2-492E-8D26-B403E26810A2}" type="parTrans" cxnId="{898E28F7-C24C-4BD2-B6F8-01729C99624D}">
      <dgm:prSet/>
      <dgm:spPr/>
      <dgm:t>
        <a:bodyPr/>
        <a:lstStyle/>
        <a:p>
          <a:endParaRPr lang="ru-RU"/>
        </a:p>
      </dgm:t>
    </dgm:pt>
    <dgm:pt modelId="{5896C96D-26F0-4B2D-9EC4-8365D07E82BC}" type="sibTrans" cxnId="{898E28F7-C24C-4BD2-B6F8-01729C99624D}">
      <dgm:prSet/>
      <dgm:spPr/>
      <dgm:t>
        <a:bodyPr/>
        <a:lstStyle/>
        <a:p>
          <a:endParaRPr lang="ru-RU"/>
        </a:p>
      </dgm:t>
    </dgm:pt>
    <dgm:pt modelId="{1E1B75D9-EDAC-42CA-9EB0-4784AFB35617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1F4D2D00-0DA5-46E7-AD14-6E30B796133D}" type="parTrans" cxnId="{BBDE9567-CBE6-42E6-BDBE-43B8194A4D20}">
      <dgm:prSet/>
      <dgm:spPr/>
      <dgm:t>
        <a:bodyPr/>
        <a:lstStyle/>
        <a:p>
          <a:endParaRPr lang="ru-RU"/>
        </a:p>
      </dgm:t>
    </dgm:pt>
    <dgm:pt modelId="{DB9F58E3-2A7D-4FD7-80AE-CF61724642E2}" type="sibTrans" cxnId="{BBDE9567-CBE6-42E6-BDBE-43B8194A4D20}">
      <dgm:prSet/>
      <dgm:spPr/>
      <dgm:t>
        <a:bodyPr/>
        <a:lstStyle/>
        <a:p>
          <a:endParaRPr lang="ru-RU"/>
        </a:p>
      </dgm:t>
    </dgm:pt>
    <dgm:pt modelId="{B1A15015-9FBE-44CE-A14C-CA07FEFE3021}">
      <dgm:prSet phldrT="[Текст]"/>
      <dgm:spPr/>
      <dgm:t>
        <a:bodyPr/>
        <a:lstStyle/>
        <a:p>
          <a:r>
            <a:rPr lang="ru-RU" dirty="0" smtClean="0"/>
            <a:t>57,4%</a:t>
          </a:r>
          <a:endParaRPr lang="ru-RU" dirty="0"/>
        </a:p>
      </dgm:t>
    </dgm:pt>
    <dgm:pt modelId="{EBFF7184-2962-41B8-9081-DDDCDC65B121}" type="parTrans" cxnId="{39E21F63-45F3-492B-A9F8-63DA7D12F741}">
      <dgm:prSet/>
      <dgm:spPr/>
      <dgm:t>
        <a:bodyPr/>
        <a:lstStyle/>
        <a:p>
          <a:endParaRPr lang="ru-RU"/>
        </a:p>
      </dgm:t>
    </dgm:pt>
    <dgm:pt modelId="{36384E74-7732-483F-A06A-DB8A50869D94}" type="sibTrans" cxnId="{39E21F63-45F3-492B-A9F8-63DA7D12F741}">
      <dgm:prSet/>
      <dgm:spPr/>
      <dgm:t>
        <a:bodyPr/>
        <a:lstStyle/>
        <a:p>
          <a:endParaRPr lang="ru-RU"/>
        </a:p>
      </dgm:t>
    </dgm:pt>
    <dgm:pt modelId="{AD5011D0-9AD6-4F49-B0C1-04B708BCB253}" type="pres">
      <dgm:prSet presAssocID="{8EC11B94-1465-49C6-AD12-6CE2324A1DF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109AE-8CED-4875-BB9B-D544D6C26B3A}" type="pres">
      <dgm:prSet presAssocID="{4D75FF0B-4D12-4944-90DE-C32EB1A739E2}" presName="compNode" presStyleCnt="0"/>
      <dgm:spPr/>
    </dgm:pt>
    <dgm:pt modelId="{FFEB6620-78D7-4368-9899-A5BA49C04148}" type="pres">
      <dgm:prSet presAssocID="{4D75FF0B-4D12-4944-90DE-C32EB1A739E2}" presName="noGeometry" presStyleCnt="0"/>
      <dgm:spPr/>
    </dgm:pt>
    <dgm:pt modelId="{2FE2C2FC-100E-4B84-876E-506FBC7EE6D0}" type="pres">
      <dgm:prSet presAssocID="{4D75FF0B-4D12-4944-90DE-C32EB1A739E2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09683-7A27-4C94-8691-BC910EA1F534}" type="pres">
      <dgm:prSet presAssocID="{4D75FF0B-4D12-4944-90DE-C32EB1A739E2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41168DCC-9844-4555-AA85-6CD36196D598}" type="pres">
      <dgm:prSet presAssocID="{4D75FF0B-4D12-4944-90DE-C32EB1A739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8997C-2E10-48F6-AAE6-30086FBD3B77}" type="pres">
      <dgm:prSet presAssocID="{4D75FF0B-4D12-4944-90DE-C32EB1A739E2}" presName="aSpace" presStyleCnt="0"/>
      <dgm:spPr/>
    </dgm:pt>
    <dgm:pt modelId="{A7449968-9346-4088-B5D1-C4090D0CCAAC}" type="pres">
      <dgm:prSet presAssocID="{67D1EB50-9CE5-4609-8F47-B4FB46F631B3}" presName="compNode" presStyleCnt="0"/>
      <dgm:spPr/>
    </dgm:pt>
    <dgm:pt modelId="{54C7AF87-8761-4E6C-97D1-7EEF14629105}" type="pres">
      <dgm:prSet presAssocID="{67D1EB50-9CE5-4609-8F47-B4FB46F631B3}" presName="noGeometry" presStyleCnt="0"/>
      <dgm:spPr/>
    </dgm:pt>
    <dgm:pt modelId="{BB089E12-D60C-4DF5-AB81-C8542A2AD045}" type="pres">
      <dgm:prSet presAssocID="{67D1EB50-9CE5-4609-8F47-B4FB46F631B3}" presName="childTextVisible" presStyleLbl="bgAccFollowNode1" presStyleIdx="1" presStyleCnt="3" custScaleY="13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130D1-26FC-4B64-BF6C-700C0CE54D3B}" type="pres">
      <dgm:prSet presAssocID="{67D1EB50-9CE5-4609-8F47-B4FB46F631B3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43A02D92-6530-4DA8-84A9-212101114475}" type="pres">
      <dgm:prSet presAssocID="{67D1EB50-9CE5-4609-8F47-B4FB46F631B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B9E73-7D52-410A-93A3-89820F93018C}" type="pres">
      <dgm:prSet presAssocID="{67D1EB50-9CE5-4609-8F47-B4FB46F631B3}" presName="aSpace" presStyleCnt="0"/>
      <dgm:spPr/>
    </dgm:pt>
    <dgm:pt modelId="{1412C1B1-0467-482B-ABF0-473CCAF3C535}" type="pres">
      <dgm:prSet presAssocID="{1E1B75D9-EDAC-42CA-9EB0-4784AFB35617}" presName="compNode" presStyleCnt="0"/>
      <dgm:spPr/>
    </dgm:pt>
    <dgm:pt modelId="{95C538C2-8F38-4D81-8C5A-CA5CD2FBE00F}" type="pres">
      <dgm:prSet presAssocID="{1E1B75D9-EDAC-42CA-9EB0-4784AFB35617}" presName="noGeometry" presStyleCnt="0"/>
      <dgm:spPr/>
    </dgm:pt>
    <dgm:pt modelId="{138192F8-02B7-4F6E-8F27-5FD3D3590AD9}" type="pres">
      <dgm:prSet presAssocID="{1E1B75D9-EDAC-42CA-9EB0-4784AFB35617}" presName="childTextVisible" presStyleLbl="bgAccFollowNode1" presStyleIdx="2" presStyleCnt="3" custScaleY="164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60FF0-CB9E-4A22-B40D-F1AF03F45C48}" type="pres">
      <dgm:prSet presAssocID="{1E1B75D9-EDAC-42CA-9EB0-4784AFB35617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4351A7B6-C353-42B0-8FB1-68D084F08537}" type="pres">
      <dgm:prSet presAssocID="{1E1B75D9-EDAC-42CA-9EB0-4784AFB3561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97CF9B-D84D-4BB0-9B8E-7FD7B167B7B2}" type="presOf" srcId="{6E2A194E-0806-4C8B-A436-314FC5F9D686}" destId="{BB089E12-D60C-4DF5-AB81-C8542A2AD045}" srcOrd="0" destOrd="0" presId="urn:microsoft.com/office/officeart/2005/8/layout/hProcess6"/>
    <dgm:cxn modelId="{3DD5E93B-5D4B-4268-9F8B-41D2548B5FC8}" type="presOf" srcId="{4D75FF0B-4D12-4944-90DE-C32EB1A739E2}" destId="{41168DCC-9844-4555-AA85-6CD36196D598}" srcOrd="0" destOrd="0" presId="urn:microsoft.com/office/officeart/2005/8/layout/hProcess6"/>
    <dgm:cxn modelId="{3855EC48-B7D4-4FAC-9B38-80444EB08924}" type="presOf" srcId="{1E1B75D9-EDAC-42CA-9EB0-4784AFB35617}" destId="{4351A7B6-C353-42B0-8FB1-68D084F08537}" srcOrd="0" destOrd="0" presId="urn:microsoft.com/office/officeart/2005/8/layout/hProcess6"/>
    <dgm:cxn modelId="{DF2B53C4-CC22-4ACB-827D-885BD7D8F2B6}" type="presOf" srcId="{B1A15015-9FBE-44CE-A14C-CA07FEFE3021}" destId="{138192F8-02B7-4F6E-8F27-5FD3D3590AD9}" srcOrd="0" destOrd="0" presId="urn:microsoft.com/office/officeart/2005/8/layout/hProcess6"/>
    <dgm:cxn modelId="{39E21F63-45F3-492B-A9F8-63DA7D12F741}" srcId="{1E1B75D9-EDAC-42CA-9EB0-4784AFB35617}" destId="{B1A15015-9FBE-44CE-A14C-CA07FEFE3021}" srcOrd="0" destOrd="0" parTransId="{EBFF7184-2962-41B8-9081-DDDCDC65B121}" sibTransId="{36384E74-7732-483F-A06A-DB8A50869D94}"/>
    <dgm:cxn modelId="{7951D55D-269C-46AD-8504-1AD8085A3521}" srcId="{4D75FF0B-4D12-4944-90DE-C32EB1A739E2}" destId="{E0AD5785-30E5-4A3C-BE33-F0A79181EAA9}" srcOrd="0" destOrd="0" parTransId="{9E51986E-F831-42A6-ADA4-582DD7FA9E64}" sibTransId="{A6A930C8-0020-498F-9231-7E14A1CBACF8}"/>
    <dgm:cxn modelId="{4A1C0EB1-C279-4B64-B41C-A10F121E8861}" type="presOf" srcId="{8EC11B94-1465-49C6-AD12-6CE2324A1DF5}" destId="{AD5011D0-9AD6-4F49-B0C1-04B708BCB253}" srcOrd="0" destOrd="0" presId="urn:microsoft.com/office/officeart/2005/8/layout/hProcess6"/>
    <dgm:cxn modelId="{BBDE9567-CBE6-42E6-BDBE-43B8194A4D20}" srcId="{8EC11B94-1465-49C6-AD12-6CE2324A1DF5}" destId="{1E1B75D9-EDAC-42CA-9EB0-4784AFB35617}" srcOrd="2" destOrd="0" parTransId="{1F4D2D00-0DA5-46E7-AD14-6E30B796133D}" sibTransId="{DB9F58E3-2A7D-4FD7-80AE-CF61724642E2}"/>
    <dgm:cxn modelId="{136609FA-6317-4839-A8AD-60BD23FB58E4}" type="presOf" srcId="{67D1EB50-9CE5-4609-8F47-B4FB46F631B3}" destId="{43A02D92-6530-4DA8-84A9-212101114475}" srcOrd="0" destOrd="0" presId="urn:microsoft.com/office/officeart/2005/8/layout/hProcess6"/>
    <dgm:cxn modelId="{D4BAB500-CDAF-46F3-AF23-E281F281A9FC}" srcId="{8EC11B94-1465-49C6-AD12-6CE2324A1DF5}" destId="{67D1EB50-9CE5-4609-8F47-B4FB46F631B3}" srcOrd="1" destOrd="0" parTransId="{3FC15A93-B893-451C-9D5B-8019CDC147C0}" sibTransId="{EB304442-B09A-4B45-95B3-D8FFF0A74D1D}"/>
    <dgm:cxn modelId="{8F048F39-4765-4DF4-9B9F-30094DF5D962}" type="presOf" srcId="{B1A15015-9FBE-44CE-A14C-CA07FEFE3021}" destId="{40C60FF0-CB9E-4A22-B40D-F1AF03F45C48}" srcOrd="1" destOrd="0" presId="urn:microsoft.com/office/officeart/2005/8/layout/hProcess6"/>
    <dgm:cxn modelId="{898E28F7-C24C-4BD2-B6F8-01729C99624D}" srcId="{67D1EB50-9CE5-4609-8F47-B4FB46F631B3}" destId="{6E2A194E-0806-4C8B-A436-314FC5F9D686}" srcOrd="0" destOrd="0" parTransId="{1F81FE76-DDB2-492E-8D26-B403E26810A2}" sibTransId="{5896C96D-26F0-4B2D-9EC4-8365D07E82BC}"/>
    <dgm:cxn modelId="{A0166608-1756-4525-B15B-8708E4FBC612}" type="presOf" srcId="{E0AD5785-30E5-4A3C-BE33-F0A79181EAA9}" destId="{4FD09683-7A27-4C94-8691-BC910EA1F534}" srcOrd="1" destOrd="0" presId="urn:microsoft.com/office/officeart/2005/8/layout/hProcess6"/>
    <dgm:cxn modelId="{BB0ED42E-593C-4A50-9B91-AB96C6493573}" type="presOf" srcId="{E0AD5785-30E5-4A3C-BE33-F0A79181EAA9}" destId="{2FE2C2FC-100E-4B84-876E-506FBC7EE6D0}" srcOrd="0" destOrd="0" presId="urn:microsoft.com/office/officeart/2005/8/layout/hProcess6"/>
    <dgm:cxn modelId="{A88E862F-BD54-4956-A95A-9FF019F596B0}" srcId="{8EC11B94-1465-49C6-AD12-6CE2324A1DF5}" destId="{4D75FF0B-4D12-4944-90DE-C32EB1A739E2}" srcOrd="0" destOrd="0" parTransId="{621B9023-964A-450A-9B32-7BFA19E0E797}" sibTransId="{99D51366-BBA0-42B5-B3EB-E0329655A6B6}"/>
    <dgm:cxn modelId="{623BB706-4508-4EBE-8259-C7E6E495B139}" type="presOf" srcId="{6E2A194E-0806-4C8B-A436-314FC5F9D686}" destId="{E76130D1-26FC-4B64-BF6C-700C0CE54D3B}" srcOrd="1" destOrd="0" presId="urn:microsoft.com/office/officeart/2005/8/layout/hProcess6"/>
    <dgm:cxn modelId="{6E585025-E6CF-46A2-AA87-6E4526B7FF16}" type="presParOf" srcId="{AD5011D0-9AD6-4F49-B0C1-04B708BCB253}" destId="{A19109AE-8CED-4875-BB9B-D544D6C26B3A}" srcOrd="0" destOrd="0" presId="urn:microsoft.com/office/officeart/2005/8/layout/hProcess6"/>
    <dgm:cxn modelId="{323E7088-715F-4821-AB7D-F238B4EE1BF4}" type="presParOf" srcId="{A19109AE-8CED-4875-BB9B-D544D6C26B3A}" destId="{FFEB6620-78D7-4368-9899-A5BA49C04148}" srcOrd="0" destOrd="0" presId="urn:microsoft.com/office/officeart/2005/8/layout/hProcess6"/>
    <dgm:cxn modelId="{2D616A3C-57B5-4EAC-AC1B-132B24639C06}" type="presParOf" srcId="{A19109AE-8CED-4875-BB9B-D544D6C26B3A}" destId="{2FE2C2FC-100E-4B84-876E-506FBC7EE6D0}" srcOrd="1" destOrd="0" presId="urn:microsoft.com/office/officeart/2005/8/layout/hProcess6"/>
    <dgm:cxn modelId="{470ECA5D-B4D5-4EAC-8124-E500297145F9}" type="presParOf" srcId="{A19109AE-8CED-4875-BB9B-D544D6C26B3A}" destId="{4FD09683-7A27-4C94-8691-BC910EA1F534}" srcOrd="2" destOrd="0" presId="urn:microsoft.com/office/officeart/2005/8/layout/hProcess6"/>
    <dgm:cxn modelId="{DB0FE53E-2967-4B88-90E3-A91081893493}" type="presParOf" srcId="{A19109AE-8CED-4875-BB9B-D544D6C26B3A}" destId="{41168DCC-9844-4555-AA85-6CD36196D598}" srcOrd="3" destOrd="0" presId="urn:microsoft.com/office/officeart/2005/8/layout/hProcess6"/>
    <dgm:cxn modelId="{DBE25412-55FB-4520-882F-D41F02E44D1A}" type="presParOf" srcId="{AD5011D0-9AD6-4F49-B0C1-04B708BCB253}" destId="{11C8997C-2E10-48F6-AAE6-30086FBD3B77}" srcOrd="1" destOrd="0" presId="urn:microsoft.com/office/officeart/2005/8/layout/hProcess6"/>
    <dgm:cxn modelId="{FF79E23A-81AB-4B38-AD71-4D43023B41D3}" type="presParOf" srcId="{AD5011D0-9AD6-4F49-B0C1-04B708BCB253}" destId="{A7449968-9346-4088-B5D1-C4090D0CCAAC}" srcOrd="2" destOrd="0" presId="urn:microsoft.com/office/officeart/2005/8/layout/hProcess6"/>
    <dgm:cxn modelId="{56223353-4942-45BA-9A56-9EE6426E3B8C}" type="presParOf" srcId="{A7449968-9346-4088-B5D1-C4090D0CCAAC}" destId="{54C7AF87-8761-4E6C-97D1-7EEF14629105}" srcOrd="0" destOrd="0" presId="urn:microsoft.com/office/officeart/2005/8/layout/hProcess6"/>
    <dgm:cxn modelId="{C0945C57-1C42-4DF8-A59F-1C72BB2CE7FB}" type="presParOf" srcId="{A7449968-9346-4088-B5D1-C4090D0CCAAC}" destId="{BB089E12-D60C-4DF5-AB81-C8542A2AD045}" srcOrd="1" destOrd="0" presId="urn:microsoft.com/office/officeart/2005/8/layout/hProcess6"/>
    <dgm:cxn modelId="{D73F3C7B-7B29-4D86-B88C-480F797BD34E}" type="presParOf" srcId="{A7449968-9346-4088-B5D1-C4090D0CCAAC}" destId="{E76130D1-26FC-4B64-BF6C-700C0CE54D3B}" srcOrd="2" destOrd="0" presId="urn:microsoft.com/office/officeart/2005/8/layout/hProcess6"/>
    <dgm:cxn modelId="{61BF04BC-C115-4F69-B73B-669925F9CE98}" type="presParOf" srcId="{A7449968-9346-4088-B5D1-C4090D0CCAAC}" destId="{43A02D92-6530-4DA8-84A9-212101114475}" srcOrd="3" destOrd="0" presId="urn:microsoft.com/office/officeart/2005/8/layout/hProcess6"/>
    <dgm:cxn modelId="{47E487AD-E52E-4D19-97E8-58134FC80826}" type="presParOf" srcId="{AD5011D0-9AD6-4F49-B0C1-04B708BCB253}" destId="{001B9E73-7D52-410A-93A3-89820F93018C}" srcOrd="3" destOrd="0" presId="urn:microsoft.com/office/officeart/2005/8/layout/hProcess6"/>
    <dgm:cxn modelId="{6E61EA58-CB8B-4C2E-AC20-1152742ECF5E}" type="presParOf" srcId="{AD5011D0-9AD6-4F49-B0C1-04B708BCB253}" destId="{1412C1B1-0467-482B-ABF0-473CCAF3C535}" srcOrd="4" destOrd="0" presId="urn:microsoft.com/office/officeart/2005/8/layout/hProcess6"/>
    <dgm:cxn modelId="{9162D5FC-8EBA-4C0A-B37B-F31BC65FD258}" type="presParOf" srcId="{1412C1B1-0467-482B-ABF0-473CCAF3C535}" destId="{95C538C2-8F38-4D81-8C5A-CA5CD2FBE00F}" srcOrd="0" destOrd="0" presId="urn:microsoft.com/office/officeart/2005/8/layout/hProcess6"/>
    <dgm:cxn modelId="{3949DEA8-9B3A-4D1C-86CE-ECC334A925B7}" type="presParOf" srcId="{1412C1B1-0467-482B-ABF0-473CCAF3C535}" destId="{138192F8-02B7-4F6E-8F27-5FD3D3590AD9}" srcOrd="1" destOrd="0" presId="urn:microsoft.com/office/officeart/2005/8/layout/hProcess6"/>
    <dgm:cxn modelId="{399A8261-F95E-459B-9A03-6E17E20C0C19}" type="presParOf" srcId="{1412C1B1-0467-482B-ABF0-473CCAF3C535}" destId="{40C60FF0-CB9E-4A22-B40D-F1AF03F45C48}" srcOrd="2" destOrd="0" presId="urn:microsoft.com/office/officeart/2005/8/layout/hProcess6"/>
    <dgm:cxn modelId="{616F2283-5477-4682-AB0D-8B60D211E167}" type="presParOf" srcId="{1412C1B1-0467-482B-ABF0-473CCAF3C535}" destId="{4351A7B6-C353-42B0-8FB1-68D084F085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11B94-1465-49C6-AD12-6CE2324A1DF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75FF0B-4D12-4944-90DE-C32EB1A739E2}">
      <dgm:prSet phldrT="[Текст]"/>
      <dgm:spPr/>
      <dgm:t>
        <a:bodyPr/>
        <a:lstStyle/>
        <a:p>
          <a:r>
            <a:rPr lang="ru-RU" dirty="0" smtClean="0"/>
            <a:t>2020</a:t>
          </a:r>
          <a:endParaRPr lang="ru-RU" dirty="0"/>
        </a:p>
      </dgm:t>
    </dgm:pt>
    <dgm:pt modelId="{621B9023-964A-450A-9B32-7BFA19E0E797}" type="parTrans" cxnId="{A88E862F-BD54-4956-A95A-9FF019F596B0}">
      <dgm:prSet/>
      <dgm:spPr/>
      <dgm:t>
        <a:bodyPr/>
        <a:lstStyle/>
        <a:p>
          <a:endParaRPr lang="ru-RU"/>
        </a:p>
      </dgm:t>
    </dgm:pt>
    <dgm:pt modelId="{99D51366-BBA0-42B5-B3EB-E0329655A6B6}" type="sibTrans" cxnId="{A88E862F-BD54-4956-A95A-9FF019F596B0}">
      <dgm:prSet/>
      <dgm:spPr/>
      <dgm:t>
        <a:bodyPr/>
        <a:lstStyle/>
        <a:p>
          <a:endParaRPr lang="ru-RU"/>
        </a:p>
      </dgm:t>
    </dgm:pt>
    <dgm:pt modelId="{E0AD5785-30E5-4A3C-BE33-F0A79181EAA9}">
      <dgm:prSet phldrT="[Текст]"/>
      <dgm:spPr/>
      <dgm:t>
        <a:bodyPr/>
        <a:lstStyle/>
        <a:p>
          <a:r>
            <a:rPr lang="ru-RU" dirty="0" smtClean="0"/>
            <a:t>69,2%</a:t>
          </a:r>
          <a:endParaRPr lang="ru-RU" dirty="0"/>
        </a:p>
      </dgm:t>
    </dgm:pt>
    <dgm:pt modelId="{9E51986E-F831-42A6-ADA4-582DD7FA9E64}" type="parTrans" cxnId="{7951D55D-269C-46AD-8504-1AD8085A3521}">
      <dgm:prSet/>
      <dgm:spPr/>
      <dgm:t>
        <a:bodyPr/>
        <a:lstStyle/>
        <a:p>
          <a:endParaRPr lang="ru-RU"/>
        </a:p>
      </dgm:t>
    </dgm:pt>
    <dgm:pt modelId="{A6A930C8-0020-498F-9231-7E14A1CBACF8}" type="sibTrans" cxnId="{7951D55D-269C-46AD-8504-1AD8085A3521}">
      <dgm:prSet/>
      <dgm:spPr/>
      <dgm:t>
        <a:bodyPr/>
        <a:lstStyle/>
        <a:p>
          <a:endParaRPr lang="ru-RU"/>
        </a:p>
      </dgm:t>
    </dgm:pt>
    <dgm:pt modelId="{67D1EB50-9CE5-4609-8F47-B4FB46F631B3}">
      <dgm:prSet phldrT="[Текст]"/>
      <dgm:spPr/>
      <dgm:t>
        <a:bodyPr/>
        <a:lstStyle/>
        <a:p>
          <a:r>
            <a:rPr lang="ru-RU" dirty="0" smtClean="0"/>
            <a:t>2021</a:t>
          </a:r>
          <a:endParaRPr lang="ru-RU" dirty="0"/>
        </a:p>
      </dgm:t>
    </dgm:pt>
    <dgm:pt modelId="{3FC15A93-B893-451C-9D5B-8019CDC147C0}" type="parTrans" cxnId="{D4BAB500-CDAF-46F3-AF23-E281F281A9FC}">
      <dgm:prSet/>
      <dgm:spPr/>
      <dgm:t>
        <a:bodyPr/>
        <a:lstStyle/>
        <a:p>
          <a:endParaRPr lang="ru-RU"/>
        </a:p>
      </dgm:t>
    </dgm:pt>
    <dgm:pt modelId="{EB304442-B09A-4B45-95B3-D8FFF0A74D1D}" type="sibTrans" cxnId="{D4BAB500-CDAF-46F3-AF23-E281F281A9FC}">
      <dgm:prSet/>
      <dgm:spPr/>
      <dgm:t>
        <a:bodyPr/>
        <a:lstStyle/>
        <a:p>
          <a:endParaRPr lang="ru-RU"/>
        </a:p>
      </dgm:t>
    </dgm:pt>
    <dgm:pt modelId="{6E2A194E-0806-4C8B-A436-314FC5F9D686}">
      <dgm:prSet phldrT="[Текст]"/>
      <dgm:spPr/>
      <dgm:t>
        <a:bodyPr/>
        <a:lstStyle/>
        <a:p>
          <a:r>
            <a:rPr lang="ru-RU" dirty="0" smtClean="0"/>
            <a:t>63%</a:t>
          </a:r>
          <a:endParaRPr lang="ru-RU" dirty="0"/>
        </a:p>
      </dgm:t>
    </dgm:pt>
    <dgm:pt modelId="{1F81FE76-DDB2-492E-8D26-B403E26810A2}" type="parTrans" cxnId="{898E28F7-C24C-4BD2-B6F8-01729C99624D}">
      <dgm:prSet/>
      <dgm:spPr/>
      <dgm:t>
        <a:bodyPr/>
        <a:lstStyle/>
        <a:p>
          <a:endParaRPr lang="ru-RU"/>
        </a:p>
      </dgm:t>
    </dgm:pt>
    <dgm:pt modelId="{5896C96D-26F0-4B2D-9EC4-8365D07E82BC}" type="sibTrans" cxnId="{898E28F7-C24C-4BD2-B6F8-01729C99624D}">
      <dgm:prSet/>
      <dgm:spPr/>
      <dgm:t>
        <a:bodyPr/>
        <a:lstStyle/>
        <a:p>
          <a:endParaRPr lang="ru-RU"/>
        </a:p>
      </dgm:t>
    </dgm:pt>
    <dgm:pt modelId="{1E1B75D9-EDAC-42CA-9EB0-4784AFB35617}">
      <dgm:prSet phldrT="[Текст]"/>
      <dgm:spPr/>
      <dgm:t>
        <a:bodyPr/>
        <a:lstStyle/>
        <a:p>
          <a:r>
            <a:rPr lang="ru-RU" dirty="0" smtClean="0"/>
            <a:t>2022</a:t>
          </a:r>
          <a:endParaRPr lang="ru-RU" dirty="0"/>
        </a:p>
      </dgm:t>
    </dgm:pt>
    <dgm:pt modelId="{1F4D2D00-0DA5-46E7-AD14-6E30B796133D}" type="parTrans" cxnId="{BBDE9567-CBE6-42E6-BDBE-43B8194A4D20}">
      <dgm:prSet/>
      <dgm:spPr/>
      <dgm:t>
        <a:bodyPr/>
        <a:lstStyle/>
        <a:p>
          <a:endParaRPr lang="ru-RU"/>
        </a:p>
      </dgm:t>
    </dgm:pt>
    <dgm:pt modelId="{DB9F58E3-2A7D-4FD7-80AE-CF61724642E2}" type="sibTrans" cxnId="{BBDE9567-CBE6-42E6-BDBE-43B8194A4D20}">
      <dgm:prSet/>
      <dgm:spPr/>
      <dgm:t>
        <a:bodyPr/>
        <a:lstStyle/>
        <a:p>
          <a:endParaRPr lang="ru-RU"/>
        </a:p>
      </dgm:t>
    </dgm:pt>
    <dgm:pt modelId="{B1A15015-9FBE-44CE-A14C-CA07FEFE3021}">
      <dgm:prSet phldrT="[Текст]"/>
      <dgm:spPr/>
      <dgm:t>
        <a:bodyPr/>
        <a:lstStyle/>
        <a:p>
          <a:r>
            <a:rPr lang="ru-RU" dirty="0" smtClean="0"/>
            <a:t>64%</a:t>
          </a:r>
          <a:endParaRPr lang="ru-RU" dirty="0"/>
        </a:p>
      </dgm:t>
    </dgm:pt>
    <dgm:pt modelId="{EBFF7184-2962-41B8-9081-DDDCDC65B121}" type="parTrans" cxnId="{39E21F63-45F3-492B-A9F8-63DA7D12F741}">
      <dgm:prSet/>
      <dgm:spPr/>
      <dgm:t>
        <a:bodyPr/>
        <a:lstStyle/>
        <a:p>
          <a:endParaRPr lang="ru-RU"/>
        </a:p>
      </dgm:t>
    </dgm:pt>
    <dgm:pt modelId="{36384E74-7732-483F-A06A-DB8A50869D94}" type="sibTrans" cxnId="{39E21F63-45F3-492B-A9F8-63DA7D12F741}">
      <dgm:prSet/>
      <dgm:spPr/>
      <dgm:t>
        <a:bodyPr/>
        <a:lstStyle/>
        <a:p>
          <a:endParaRPr lang="ru-RU"/>
        </a:p>
      </dgm:t>
    </dgm:pt>
    <dgm:pt modelId="{AD5011D0-9AD6-4F49-B0C1-04B708BCB253}" type="pres">
      <dgm:prSet presAssocID="{8EC11B94-1465-49C6-AD12-6CE2324A1DF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109AE-8CED-4875-BB9B-D544D6C26B3A}" type="pres">
      <dgm:prSet presAssocID="{4D75FF0B-4D12-4944-90DE-C32EB1A739E2}" presName="compNode" presStyleCnt="0"/>
      <dgm:spPr/>
    </dgm:pt>
    <dgm:pt modelId="{FFEB6620-78D7-4368-9899-A5BA49C04148}" type="pres">
      <dgm:prSet presAssocID="{4D75FF0B-4D12-4944-90DE-C32EB1A739E2}" presName="noGeometry" presStyleCnt="0"/>
      <dgm:spPr/>
    </dgm:pt>
    <dgm:pt modelId="{2FE2C2FC-100E-4B84-876E-506FBC7EE6D0}" type="pres">
      <dgm:prSet presAssocID="{4D75FF0B-4D12-4944-90DE-C32EB1A739E2}" presName="childTextVisible" presStyleLbl="bgAccFollowNode1" presStyleIdx="0" presStyleCnt="3" custScaleY="183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09683-7A27-4C94-8691-BC910EA1F534}" type="pres">
      <dgm:prSet presAssocID="{4D75FF0B-4D12-4944-90DE-C32EB1A739E2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41168DCC-9844-4555-AA85-6CD36196D598}" type="pres">
      <dgm:prSet presAssocID="{4D75FF0B-4D12-4944-90DE-C32EB1A739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8997C-2E10-48F6-AAE6-30086FBD3B77}" type="pres">
      <dgm:prSet presAssocID="{4D75FF0B-4D12-4944-90DE-C32EB1A739E2}" presName="aSpace" presStyleCnt="0"/>
      <dgm:spPr/>
    </dgm:pt>
    <dgm:pt modelId="{A7449968-9346-4088-B5D1-C4090D0CCAAC}" type="pres">
      <dgm:prSet presAssocID="{67D1EB50-9CE5-4609-8F47-B4FB46F631B3}" presName="compNode" presStyleCnt="0"/>
      <dgm:spPr/>
    </dgm:pt>
    <dgm:pt modelId="{54C7AF87-8761-4E6C-97D1-7EEF14629105}" type="pres">
      <dgm:prSet presAssocID="{67D1EB50-9CE5-4609-8F47-B4FB46F631B3}" presName="noGeometry" presStyleCnt="0"/>
      <dgm:spPr/>
    </dgm:pt>
    <dgm:pt modelId="{BB089E12-D60C-4DF5-AB81-C8542A2AD045}" type="pres">
      <dgm:prSet presAssocID="{67D1EB50-9CE5-4609-8F47-B4FB46F631B3}" presName="childTextVisible" presStyleLbl="bgAccFollowNode1" presStyleIdx="1" presStyleCnt="3" custScaleY="129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130D1-26FC-4B64-BF6C-700C0CE54D3B}" type="pres">
      <dgm:prSet presAssocID="{67D1EB50-9CE5-4609-8F47-B4FB46F631B3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43A02D92-6530-4DA8-84A9-212101114475}" type="pres">
      <dgm:prSet presAssocID="{67D1EB50-9CE5-4609-8F47-B4FB46F631B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B9E73-7D52-410A-93A3-89820F93018C}" type="pres">
      <dgm:prSet presAssocID="{67D1EB50-9CE5-4609-8F47-B4FB46F631B3}" presName="aSpace" presStyleCnt="0"/>
      <dgm:spPr/>
    </dgm:pt>
    <dgm:pt modelId="{1412C1B1-0467-482B-ABF0-473CCAF3C535}" type="pres">
      <dgm:prSet presAssocID="{1E1B75D9-EDAC-42CA-9EB0-4784AFB35617}" presName="compNode" presStyleCnt="0"/>
      <dgm:spPr/>
    </dgm:pt>
    <dgm:pt modelId="{95C538C2-8F38-4D81-8C5A-CA5CD2FBE00F}" type="pres">
      <dgm:prSet presAssocID="{1E1B75D9-EDAC-42CA-9EB0-4784AFB35617}" presName="noGeometry" presStyleCnt="0"/>
      <dgm:spPr/>
    </dgm:pt>
    <dgm:pt modelId="{138192F8-02B7-4F6E-8F27-5FD3D3590AD9}" type="pres">
      <dgm:prSet presAssocID="{1E1B75D9-EDAC-42CA-9EB0-4784AFB35617}" presName="childTextVisible" presStyleLbl="bgAccFollowNode1" presStyleIdx="2" presStyleCnt="3" custScaleY="173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60FF0-CB9E-4A22-B40D-F1AF03F45C48}" type="pres">
      <dgm:prSet presAssocID="{1E1B75D9-EDAC-42CA-9EB0-4784AFB35617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4351A7B6-C353-42B0-8FB1-68D084F08537}" type="pres">
      <dgm:prSet presAssocID="{1E1B75D9-EDAC-42CA-9EB0-4784AFB3561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6477C-5287-4F8E-998C-E7355BAACA66}" type="presOf" srcId="{1E1B75D9-EDAC-42CA-9EB0-4784AFB35617}" destId="{4351A7B6-C353-42B0-8FB1-68D084F08537}" srcOrd="0" destOrd="0" presId="urn:microsoft.com/office/officeart/2005/8/layout/hProcess6"/>
    <dgm:cxn modelId="{EB3642CF-E351-4909-82C0-F6E235E4C0E1}" type="presOf" srcId="{B1A15015-9FBE-44CE-A14C-CA07FEFE3021}" destId="{40C60FF0-CB9E-4A22-B40D-F1AF03F45C48}" srcOrd="1" destOrd="0" presId="urn:microsoft.com/office/officeart/2005/8/layout/hProcess6"/>
    <dgm:cxn modelId="{BE51934A-9B99-4E99-88CC-E164CD1853A0}" type="presOf" srcId="{E0AD5785-30E5-4A3C-BE33-F0A79181EAA9}" destId="{2FE2C2FC-100E-4B84-876E-506FBC7EE6D0}" srcOrd="0" destOrd="0" presId="urn:microsoft.com/office/officeart/2005/8/layout/hProcess6"/>
    <dgm:cxn modelId="{11675C01-73D7-484D-9DAC-29B13DD9D837}" type="presOf" srcId="{8EC11B94-1465-49C6-AD12-6CE2324A1DF5}" destId="{AD5011D0-9AD6-4F49-B0C1-04B708BCB253}" srcOrd="0" destOrd="0" presId="urn:microsoft.com/office/officeart/2005/8/layout/hProcess6"/>
    <dgm:cxn modelId="{39E21F63-45F3-492B-A9F8-63DA7D12F741}" srcId="{1E1B75D9-EDAC-42CA-9EB0-4784AFB35617}" destId="{B1A15015-9FBE-44CE-A14C-CA07FEFE3021}" srcOrd="0" destOrd="0" parTransId="{EBFF7184-2962-41B8-9081-DDDCDC65B121}" sibTransId="{36384E74-7732-483F-A06A-DB8A50869D94}"/>
    <dgm:cxn modelId="{7951D55D-269C-46AD-8504-1AD8085A3521}" srcId="{4D75FF0B-4D12-4944-90DE-C32EB1A739E2}" destId="{E0AD5785-30E5-4A3C-BE33-F0A79181EAA9}" srcOrd="0" destOrd="0" parTransId="{9E51986E-F831-42A6-ADA4-582DD7FA9E64}" sibTransId="{A6A930C8-0020-498F-9231-7E14A1CBACF8}"/>
    <dgm:cxn modelId="{BBDE9567-CBE6-42E6-BDBE-43B8194A4D20}" srcId="{8EC11B94-1465-49C6-AD12-6CE2324A1DF5}" destId="{1E1B75D9-EDAC-42CA-9EB0-4784AFB35617}" srcOrd="2" destOrd="0" parTransId="{1F4D2D00-0DA5-46E7-AD14-6E30B796133D}" sibTransId="{DB9F58E3-2A7D-4FD7-80AE-CF61724642E2}"/>
    <dgm:cxn modelId="{8A5412B1-1A64-4D0E-8E2B-45FEA18F3DFE}" type="presOf" srcId="{67D1EB50-9CE5-4609-8F47-B4FB46F631B3}" destId="{43A02D92-6530-4DA8-84A9-212101114475}" srcOrd="0" destOrd="0" presId="urn:microsoft.com/office/officeart/2005/8/layout/hProcess6"/>
    <dgm:cxn modelId="{D4BAB500-CDAF-46F3-AF23-E281F281A9FC}" srcId="{8EC11B94-1465-49C6-AD12-6CE2324A1DF5}" destId="{67D1EB50-9CE5-4609-8F47-B4FB46F631B3}" srcOrd="1" destOrd="0" parTransId="{3FC15A93-B893-451C-9D5B-8019CDC147C0}" sibTransId="{EB304442-B09A-4B45-95B3-D8FFF0A74D1D}"/>
    <dgm:cxn modelId="{675598F8-0BD8-4DAE-8D22-84314E8C1C3B}" type="presOf" srcId="{B1A15015-9FBE-44CE-A14C-CA07FEFE3021}" destId="{138192F8-02B7-4F6E-8F27-5FD3D3590AD9}" srcOrd="0" destOrd="0" presId="urn:microsoft.com/office/officeart/2005/8/layout/hProcess6"/>
    <dgm:cxn modelId="{898E28F7-C24C-4BD2-B6F8-01729C99624D}" srcId="{67D1EB50-9CE5-4609-8F47-B4FB46F631B3}" destId="{6E2A194E-0806-4C8B-A436-314FC5F9D686}" srcOrd="0" destOrd="0" parTransId="{1F81FE76-DDB2-492E-8D26-B403E26810A2}" sibTransId="{5896C96D-26F0-4B2D-9EC4-8365D07E82BC}"/>
    <dgm:cxn modelId="{0559B928-2919-475D-8923-4006EC5EB16C}" type="presOf" srcId="{6E2A194E-0806-4C8B-A436-314FC5F9D686}" destId="{BB089E12-D60C-4DF5-AB81-C8542A2AD045}" srcOrd="0" destOrd="0" presId="urn:microsoft.com/office/officeart/2005/8/layout/hProcess6"/>
    <dgm:cxn modelId="{F36A6143-AF82-49E8-AF4E-60874165C3F9}" type="presOf" srcId="{4D75FF0B-4D12-4944-90DE-C32EB1A739E2}" destId="{41168DCC-9844-4555-AA85-6CD36196D598}" srcOrd="0" destOrd="0" presId="urn:microsoft.com/office/officeart/2005/8/layout/hProcess6"/>
    <dgm:cxn modelId="{23F2C425-B57A-46B4-AE2C-57536422A8C3}" type="presOf" srcId="{6E2A194E-0806-4C8B-A436-314FC5F9D686}" destId="{E76130D1-26FC-4B64-BF6C-700C0CE54D3B}" srcOrd="1" destOrd="0" presId="urn:microsoft.com/office/officeart/2005/8/layout/hProcess6"/>
    <dgm:cxn modelId="{A88E862F-BD54-4956-A95A-9FF019F596B0}" srcId="{8EC11B94-1465-49C6-AD12-6CE2324A1DF5}" destId="{4D75FF0B-4D12-4944-90DE-C32EB1A739E2}" srcOrd="0" destOrd="0" parTransId="{621B9023-964A-450A-9B32-7BFA19E0E797}" sibTransId="{99D51366-BBA0-42B5-B3EB-E0329655A6B6}"/>
    <dgm:cxn modelId="{F4B1C557-CD64-45D7-853E-4D8E9D881873}" type="presOf" srcId="{E0AD5785-30E5-4A3C-BE33-F0A79181EAA9}" destId="{4FD09683-7A27-4C94-8691-BC910EA1F534}" srcOrd="1" destOrd="0" presId="urn:microsoft.com/office/officeart/2005/8/layout/hProcess6"/>
    <dgm:cxn modelId="{480F7D7B-F48D-4E2D-B7B8-A38BE26438CB}" type="presParOf" srcId="{AD5011D0-9AD6-4F49-B0C1-04B708BCB253}" destId="{A19109AE-8CED-4875-BB9B-D544D6C26B3A}" srcOrd="0" destOrd="0" presId="urn:microsoft.com/office/officeart/2005/8/layout/hProcess6"/>
    <dgm:cxn modelId="{00FB48DD-BA00-4DD9-89AB-FB2CE820F719}" type="presParOf" srcId="{A19109AE-8CED-4875-BB9B-D544D6C26B3A}" destId="{FFEB6620-78D7-4368-9899-A5BA49C04148}" srcOrd="0" destOrd="0" presId="urn:microsoft.com/office/officeart/2005/8/layout/hProcess6"/>
    <dgm:cxn modelId="{2FD2E4DC-E40C-4693-A2D4-F4E94DB90D47}" type="presParOf" srcId="{A19109AE-8CED-4875-BB9B-D544D6C26B3A}" destId="{2FE2C2FC-100E-4B84-876E-506FBC7EE6D0}" srcOrd="1" destOrd="0" presId="urn:microsoft.com/office/officeart/2005/8/layout/hProcess6"/>
    <dgm:cxn modelId="{8C55AE9B-428E-48B5-A950-71A2812B5F64}" type="presParOf" srcId="{A19109AE-8CED-4875-BB9B-D544D6C26B3A}" destId="{4FD09683-7A27-4C94-8691-BC910EA1F534}" srcOrd="2" destOrd="0" presId="urn:microsoft.com/office/officeart/2005/8/layout/hProcess6"/>
    <dgm:cxn modelId="{D8CDD247-5616-44D2-9E31-1213EA962F22}" type="presParOf" srcId="{A19109AE-8CED-4875-BB9B-D544D6C26B3A}" destId="{41168DCC-9844-4555-AA85-6CD36196D598}" srcOrd="3" destOrd="0" presId="urn:microsoft.com/office/officeart/2005/8/layout/hProcess6"/>
    <dgm:cxn modelId="{A76CD521-B4C4-41AB-831C-D9117255BC2B}" type="presParOf" srcId="{AD5011D0-9AD6-4F49-B0C1-04B708BCB253}" destId="{11C8997C-2E10-48F6-AAE6-30086FBD3B77}" srcOrd="1" destOrd="0" presId="urn:microsoft.com/office/officeart/2005/8/layout/hProcess6"/>
    <dgm:cxn modelId="{F39B9AE7-C268-4B82-AD05-3FB47B89442F}" type="presParOf" srcId="{AD5011D0-9AD6-4F49-B0C1-04B708BCB253}" destId="{A7449968-9346-4088-B5D1-C4090D0CCAAC}" srcOrd="2" destOrd="0" presId="urn:microsoft.com/office/officeart/2005/8/layout/hProcess6"/>
    <dgm:cxn modelId="{D64D1999-FA60-46BE-BECA-6ECA39DA3562}" type="presParOf" srcId="{A7449968-9346-4088-B5D1-C4090D0CCAAC}" destId="{54C7AF87-8761-4E6C-97D1-7EEF14629105}" srcOrd="0" destOrd="0" presId="urn:microsoft.com/office/officeart/2005/8/layout/hProcess6"/>
    <dgm:cxn modelId="{55775DB5-F4A0-4776-9138-B7E8CED4036B}" type="presParOf" srcId="{A7449968-9346-4088-B5D1-C4090D0CCAAC}" destId="{BB089E12-D60C-4DF5-AB81-C8542A2AD045}" srcOrd="1" destOrd="0" presId="urn:microsoft.com/office/officeart/2005/8/layout/hProcess6"/>
    <dgm:cxn modelId="{D7356D21-83DB-4740-BE94-A8D35F8FD2FB}" type="presParOf" srcId="{A7449968-9346-4088-B5D1-C4090D0CCAAC}" destId="{E76130D1-26FC-4B64-BF6C-700C0CE54D3B}" srcOrd="2" destOrd="0" presId="urn:microsoft.com/office/officeart/2005/8/layout/hProcess6"/>
    <dgm:cxn modelId="{DFF46872-2B40-4D99-B11E-4D865A4B34FA}" type="presParOf" srcId="{A7449968-9346-4088-B5D1-C4090D0CCAAC}" destId="{43A02D92-6530-4DA8-84A9-212101114475}" srcOrd="3" destOrd="0" presId="urn:microsoft.com/office/officeart/2005/8/layout/hProcess6"/>
    <dgm:cxn modelId="{DCCD467B-55C7-44F9-9209-A847DF4ED280}" type="presParOf" srcId="{AD5011D0-9AD6-4F49-B0C1-04B708BCB253}" destId="{001B9E73-7D52-410A-93A3-89820F93018C}" srcOrd="3" destOrd="0" presId="urn:microsoft.com/office/officeart/2005/8/layout/hProcess6"/>
    <dgm:cxn modelId="{78406841-AB76-43DA-AC58-802A7CCC1DBC}" type="presParOf" srcId="{AD5011D0-9AD6-4F49-B0C1-04B708BCB253}" destId="{1412C1B1-0467-482B-ABF0-473CCAF3C535}" srcOrd="4" destOrd="0" presId="urn:microsoft.com/office/officeart/2005/8/layout/hProcess6"/>
    <dgm:cxn modelId="{1FF2018C-2D4C-47A7-80AC-BEEBCDF4AEA2}" type="presParOf" srcId="{1412C1B1-0467-482B-ABF0-473CCAF3C535}" destId="{95C538C2-8F38-4D81-8C5A-CA5CD2FBE00F}" srcOrd="0" destOrd="0" presId="urn:microsoft.com/office/officeart/2005/8/layout/hProcess6"/>
    <dgm:cxn modelId="{F852CA1E-6CB7-4425-9FAC-08C53E45246C}" type="presParOf" srcId="{1412C1B1-0467-482B-ABF0-473CCAF3C535}" destId="{138192F8-02B7-4F6E-8F27-5FD3D3590AD9}" srcOrd="1" destOrd="0" presId="urn:microsoft.com/office/officeart/2005/8/layout/hProcess6"/>
    <dgm:cxn modelId="{7BD4522D-CE07-44AD-8A7B-DD007923030C}" type="presParOf" srcId="{1412C1B1-0467-482B-ABF0-473CCAF3C535}" destId="{40C60FF0-CB9E-4A22-B40D-F1AF03F45C48}" srcOrd="2" destOrd="0" presId="urn:microsoft.com/office/officeart/2005/8/layout/hProcess6"/>
    <dgm:cxn modelId="{FE03368D-988F-4BCF-ABE9-50789A78B91E}" type="presParOf" srcId="{1412C1B1-0467-482B-ABF0-473CCAF3C535}" destId="{4351A7B6-C353-42B0-8FB1-68D084F085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2C2FC-100E-4B84-876E-506FBC7EE6D0}">
      <dsp:nvSpPr>
        <dsp:cNvPr id="0" name=""/>
        <dsp:cNvSpPr/>
      </dsp:nvSpPr>
      <dsp:spPr>
        <a:xfrm>
          <a:off x="114704" y="273344"/>
          <a:ext cx="455366" cy="39804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42,9%</a:t>
          </a:r>
          <a:endParaRPr lang="ru-RU" sz="600" kern="1200" dirty="0"/>
        </a:p>
      </dsp:txBody>
      <dsp:txXfrm>
        <a:off x="228545" y="333051"/>
        <a:ext cx="221991" cy="278633"/>
      </dsp:txXfrm>
    </dsp:sp>
    <dsp:sp modelId="{41168DCC-9844-4555-AA85-6CD36196D598}">
      <dsp:nvSpPr>
        <dsp:cNvPr id="0" name=""/>
        <dsp:cNvSpPr/>
      </dsp:nvSpPr>
      <dsp:spPr>
        <a:xfrm>
          <a:off x="862" y="358526"/>
          <a:ext cx="227683" cy="227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2017</a:t>
          </a:r>
          <a:endParaRPr lang="ru-RU" sz="500" kern="1200" dirty="0"/>
        </a:p>
      </dsp:txBody>
      <dsp:txXfrm>
        <a:off x="34205" y="391869"/>
        <a:ext cx="160997" cy="160997"/>
      </dsp:txXfrm>
    </dsp:sp>
    <dsp:sp modelId="{BB089E12-D60C-4DF5-AB81-C8542A2AD045}">
      <dsp:nvSpPr>
        <dsp:cNvPr id="0" name=""/>
        <dsp:cNvSpPr/>
      </dsp:nvSpPr>
      <dsp:spPr>
        <a:xfrm>
          <a:off x="712372" y="194453"/>
          <a:ext cx="455366" cy="55583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51,5%</a:t>
          </a:r>
          <a:endParaRPr lang="ru-RU" sz="600" kern="1200" dirty="0"/>
        </a:p>
      </dsp:txBody>
      <dsp:txXfrm>
        <a:off x="826214" y="277828"/>
        <a:ext cx="221991" cy="389081"/>
      </dsp:txXfrm>
    </dsp:sp>
    <dsp:sp modelId="{43A02D92-6530-4DA8-84A9-212101114475}">
      <dsp:nvSpPr>
        <dsp:cNvPr id="0" name=""/>
        <dsp:cNvSpPr/>
      </dsp:nvSpPr>
      <dsp:spPr>
        <a:xfrm>
          <a:off x="598531" y="358526"/>
          <a:ext cx="227683" cy="227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2018</a:t>
          </a:r>
          <a:endParaRPr lang="ru-RU" sz="500" kern="1200" dirty="0"/>
        </a:p>
      </dsp:txBody>
      <dsp:txXfrm>
        <a:off x="631874" y="391869"/>
        <a:ext cx="160997" cy="160997"/>
      </dsp:txXfrm>
    </dsp:sp>
    <dsp:sp modelId="{138192F8-02B7-4F6E-8F27-5FD3D3590AD9}">
      <dsp:nvSpPr>
        <dsp:cNvPr id="0" name=""/>
        <dsp:cNvSpPr/>
      </dsp:nvSpPr>
      <dsp:spPr>
        <a:xfrm>
          <a:off x="1310041" y="145839"/>
          <a:ext cx="455366" cy="65305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57,4%</a:t>
          </a:r>
          <a:endParaRPr lang="ru-RU" sz="500" kern="1200" dirty="0"/>
        </a:p>
      </dsp:txBody>
      <dsp:txXfrm>
        <a:off x="1423883" y="243798"/>
        <a:ext cx="221991" cy="457139"/>
      </dsp:txXfrm>
    </dsp:sp>
    <dsp:sp modelId="{4351A7B6-C353-42B0-8FB1-68D084F08537}">
      <dsp:nvSpPr>
        <dsp:cNvPr id="0" name=""/>
        <dsp:cNvSpPr/>
      </dsp:nvSpPr>
      <dsp:spPr>
        <a:xfrm>
          <a:off x="1196200" y="358526"/>
          <a:ext cx="227683" cy="227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2019</a:t>
          </a:r>
          <a:endParaRPr lang="ru-RU" sz="500" kern="1200" dirty="0"/>
        </a:p>
      </dsp:txBody>
      <dsp:txXfrm>
        <a:off x="1229543" y="391869"/>
        <a:ext cx="160997" cy="160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2C2FC-100E-4B84-876E-506FBC7EE6D0}">
      <dsp:nvSpPr>
        <dsp:cNvPr id="0" name=""/>
        <dsp:cNvSpPr/>
      </dsp:nvSpPr>
      <dsp:spPr>
        <a:xfrm>
          <a:off x="125180" y="94029"/>
          <a:ext cx="496956" cy="79870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69,2%</a:t>
          </a:r>
          <a:endParaRPr lang="ru-RU" sz="600" kern="1200" dirty="0"/>
        </a:p>
      </dsp:txBody>
      <dsp:txXfrm>
        <a:off x="249419" y="213835"/>
        <a:ext cx="242266" cy="559093"/>
      </dsp:txXfrm>
    </dsp:sp>
    <dsp:sp modelId="{41168DCC-9844-4555-AA85-6CD36196D598}">
      <dsp:nvSpPr>
        <dsp:cNvPr id="0" name=""/>
        <dsp:cNvSpPr/>
      </dsp:nvSpPr>
      <dsp:spPr>
        <a:xfrm>
          <a:off x="941" y="369142"/>
          <a:ext cx="248478" cy="24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2020</a:t>
          </a:r>
          <a:endParaRPr lang="ru-RU" sz="500" kern="1200" dirty="0"/>
        </a:p>
      </dsp:txBody>
      <dsp:txXfrm>
        <a:off x="37330" y="405531"/>
        <a:ext cx="175700" cy="175700"/>
      </dsp:txXfrm>
    </dsp:sp>
    <dsp:sp modelId="{BB089E12-D60C-4DF5-AB81-C8542A2AD045}">
      <dsp:nvSpPr>
        <dsp:cNvPr id="0" name=""/>
        <dsp:cNvSpPr/>
      </dsp:nvSpPr>
      <dsp:spPr>
        <a:xfrm>
          <a:off x="777435" y="212506"/>
          <a:ext cx="496956" cy="5617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63%</a:t>
          </a:r>
          <a:endParaRPr lang="ru-RU" sz="600" kern="1200" dirty="0"/>
        </a:p>
      </dsp:txBody>
      <dsp:txXfrm>
        <a:off x="901674" y="296769"/>
        <a:ext cx="242266" cy="393225"/>
      </dsp:txXfrm>
    </dsp:sp>
    <dsp:sp modelId="{43A02D92-6530-4DA8-84A9-212101114475}">
      <dsp:nvSpPr>
        <dsp:cNvPr id="0" name=""/>
        <dsp:cNvSpPr/>
      </dsp:nvSpPr>
      <dsp:spPr>
        <a:xfrm>
          <a:off x="653196" y="369142"/>
          <a:ext cx="248478" cy="24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2021</a:t>
          </a:r>
          <a:endParaRPr lang="ru-RU" sz="500" kern="1200" dirty="0"/>
        </a:p>
      </dsp:txBody>
      <dsp:txXfrm>
        <a:off x="689585" y="405531"/>
        <a:ext cx="175700" cy="175700"/>
      </dsp:txXfrm>
    </dsp:sp>
    <dsp:sp modelId="{138192F8-02B7-4F6E-8F27-5FD3D3590AD9}">
      <dsp:nvSpPr>
        <dsp:cNvPr id="0" name=""/>
        <dsp:cNvSpPr/>
      </dsp:nvSpPr>
      <dsp:spPr>
        <a:xfrm>
          <a:off x="1429690" y="116596"/>
          <a:ext cx="496956" cy="75357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64%</a:t>
          </a:r>
          <a:endParaRPr lang="ru-RU" sz="600" kern="1200" dirty="0"/>
        </a:p>
      </dsp:txBody>
      <dsp:txXfrm>
        <a:off x="1553929" y="229632"/>
        <a:ext cx="242266" cy="527499"/>
      </dsp:txXfrm>
    </dsp:sp>
    <dsp:sp modelId="{4351A7B6-C353-42B0-8FB1-68D084F08537}">
      <dsp:nvSpPr>
        <dsp:cNvPr id="0" name=""/>
        <dsp:cNvSpPr/>
      </dsp:nvSpPr>
      <dsp:spPr>
        <a:xfrm>
          <a:off x="1305451" y="369142"/>
          <a:ext cx="248478" cy="248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2022</a:t>
          </a:r>
          <a:endParaRPr lang="ru-RU" sz="500" kern="1200" dirty="0"/>
        </a:p>
      </dsp:txBody>
      <dsp:txXfrm>
        <a:off x="1341840" y="405531"/>
        <a:ext cx="175700" cy="175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0.08655</cdr:x>
      <cdr:y>0.32344</cdr:y>
    </cdr:from>
    <cdr:to>
      <cdr:x>0.17164</cdr:x>
      <cdr:y>0.37389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0934" y="1393981"/>
          <a:ext cx="748145" cy="217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800" b="1" dirty="0" smtClean="0"/>
            <a:t>3 810 402,1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0.17309</cdr:x>
      <cdr:y>0.2819</cdr:y>
    </cdr:from>
    <cdr:to>
      <cdr:x>0.25964</cdr:x>
      <cdr:y>0.32641</cdr:y>
    </cdr:to>
    <cdr:sp macro="" textlink="">
      <cdr:nvSpPr>
        <cdr:cNvPr id="4" name="TextBox 1"/>
        <cdr:cNvSpPr txBox="1"/>
      </cdr:nvSpPr>
      <cdr:spPr>
        <a:xfrm xmlns:a="http://schemas.openxmlformats.org/drawingml/2006/main" rot="10800000" flipV="1">
          <a:off x="1521864" y="1214936"/>
          <a:ext cx="760938" cy="191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4 104 506,8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0.51709</cdr:x>
      <cdr:y>0.1632</cdr:y>
    </cdr:from>
    <cdr:to>
      <cdr:x>0.60291</cdr:x>
      <cdr:y>0.21513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46422" y="703385"/>
          <a:ext cx="754540" cy="223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4 843 155,9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0.34036</cdr:x>
      <cdr:y>0.11721</cdr:y>
    </cdr:from>
    <cdr:to>
      <cdr:x>0.43491</cdr:x>
      <cdr:y>0.16469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992583" y="505158"/>
          <a:ext cx="831272" cy="204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5 367 501,7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0.60509</cdr:x>
      <cdr:y>0.13798</cdr:y>
    </cdr:from>
    <cdr:to>
      <cdr:x>0.68945</cdr:x>
      <cdr:y>0.18843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320145" y="594680"/>
          <a:ext cx="741751" cy="217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5 176 003,4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0.26036</cdr:x>
      <cdr:y>0.2997</cdr:y>
    </cdr:from>
    <cdr:to>
      <cdr:x>0.35055</cdr:x>
      <cdr:y>0.34421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289198" y="1291670"/>
          <a:ext cx="792906" cy="191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3 962 493,3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0.42982</cdr:x>
      <cdr:y>0.20475</cdr:y>
    </cdr:from>
    <cdr:to>
      <cdr:x>0.51491</cdr:x>
      <cdr:y>0.25223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79093" y="882428"/>
          <a:ext cx="748146" cy="204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 smtClean="0"/>
            <a:t>4 715 800,3</a:t>
          </a:r>
          <a:endParaRPr lang="ru-RU" sz="8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0.5192</cdr:x>
      <cdr:y>0.42219</cdr:y>
    </cdr:from>
    <cdr:to>
      <cdr:x>0.71477</cdr:x>
      <cdr:y>0.60114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706" y="487348"/>
          <a:ext cx="338904" cy="206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100,7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0.66311</cdr:x>
      <cdr:y>0.23427</cdr:y>
    </cdr:from>
    <cdr:to>
      <cdr:x>0.97676</cdr:x>
      <cdr:y>0.43923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9086" y="270420"/>
          <a:ext cx="543525" cy="236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388,4</a:t>
          </a:r>
        </a:p>
        <a:p xmlns:a="http://schemas.openxmlformats.org/drawingml/2006/main">
          <a:endParaRPr lang="ru-RU" sz="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0.20894</cdr:x>
      <cdr:y>0.43007</cdr:y>
    </cdr:from>
    <cdr:to>
      <cdr:x>0.4515</cdr:x>
      <cdr:y>0.61491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70713" y="1914035"/>
          <a:ext cx="1707307" cy="822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0.21167</cdr:x>
      <cdr:y>0.38984</cdr:y>
    </cdr:from>
    <cdr:to>
      <cdr:x>0.44605</cdr:x>
      <cdr:y>0.66427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89897" y="1734991"/>
          <a:ext cx="1649756" cy="1221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0.19713</cdr:x>
      <cdr:y>0.43911</cdr:y>
    </cdr:from>
    <cdr:to>
      <cdr:x>0.4624</cdr:x>
      <cdr:y>0.61491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87588" y="1954250"/>
          <a:ext cx="1867166" cy="7823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50" dirty="0" smtClean="0">
              <a:latin typeface="Montserrat Medium" charset="-52"/>
            </a:rPr>
            <a:t>План по налоговым и неналоговым доходам на 2025 год -   </a:t>
          </a:r>
        </a:p>
        <a:p xmlns:a="http://schemas.openxmlformats.org/drawingml/2006/main">
          <a:pPr algn="ctr"/>
          <a:r>
            <a:rPr lang="ru-RU" sz="950" dirty="0" smtClean="0">
              <a:latin typeface="Montserrat Medium" charset="-52"/>
            </a:rPr>
            <a:t>2 324 734,1 </a:t>
          </a:r>
          <a:r>
            <a:rPr lang="ru-RU" sz="950" dirty="0" err="1" smtClean="0">
              <a:latin typeface="Montserrat Medium" charset="-52"/>
            </a:rPr>
            <a:t>тыс.руб</a:t>
          </a:r>
          <a:r>
            <a:rPr lang="ru-RU" sz="950" dirty="0" smtClean="0">
              <a:latin typeface="Montserrat Medium" charset="-52"/>
            </a:rPr>
            <a:t>.</a:t>
          </a:r>
          <a:endParaRPr lang="ru-RU" sz="950" dirty="0">
            <a:latin typeface="Montserrat Medium" charset="-52"/>
          </a:endParaRPr>
        </a:p>
      </cdr:txBody>
    </cdr:sp>
  </cdr:relSizeAnchor>
  <cdr:relSizeAnchor xmlns:cdr="http://schemas.openxmlformats.org/drawingml/2006/chartDrawing">
    <cdr:from>
      <cdr:x>0.2284</cdr:x>
      <cdr:y>0.07381</cdr:y>
    </cdr:from>
    <cdr:to>
      <cdr:x>0.23251</cdr:x>
      <cdr:y>0.09198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 flipV="1">
          <a:off x="1607656" y="328477"/>
          <a:ext cx="28944" cy="80877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0.25929</cdr:x>
      <cdr:y>0.04841</cdr:y>
    </cdr:from>
    <cdr:to>
      <cdr:x>0.26158</cdr:x>
      <cdr:y>0.07519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H="1" flipV="1">
          <a:off x="1825066" y="215428"/>
          <a:ext cx="16168" cy="119224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0.31016</cdr:x>
      <cdr:y>0.0481</cdr:y>
    </cdr:from>
    <cdr:to>
      <cdr:x>0.31198</cdr:x>
      <cdr:y>0.06662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H="1" flipV="1">
          <a:off x="2183153" y="214064"/>
          <a:ext cx="12823" cy="82428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0.68852</cdr:x>
      <cdr:y>0.12766</cdr:y>
    </cdr:from>
    <cdr:to>
      <cdr:x>0.83607</cdr:x>
      <cdr:y>0.22763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432048"/>
          <a:ext cx="648072" cy="338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0.5925</cdr:x>
      <cdr:y>0.47584</cdr:y>
    </cdr:from>
    <cdr:to>
      <cdr:x>0.72783</cdr:x>
      <cdr:y>0.60157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5682" y="459797"/>
          <a:ext cx="245696" cy="121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14</a:t>
          </a:r>
        </a:p>
        <a:p xmlns:a="http://schemas.openxmlformats.org/drawingml/2006/main">
          <a:endParaRPr lang="ru-RU" sz="600" dirty="0"/>
        </a:p>
      </cdr:txBody>
    </cdr:sp>
  </cdr:relSizeAnchor>
  <cdr:relSizeAnchor xmlns:cdr="http://schemas.openxmlformats.org/drawingml/2006/chartDrawing">
    <cdr:from>
      <cdr:x>0.72783</cdr:x>
      <cdr:y>0.48908</cdr:y>
    </cdr:from>
    <cdr:to>
      <cdr:x>0.86765</cdr:x>
      <cdr:y>0.64128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21378" y="472585"/>
          <a:ext cx="253834" cy="147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6</a:t>
          </a:r>
        </a:p>
        <a:p xmlns:a="http://schemas.openxmlformats.org/drawingml/2006/main">
          <a:endParaRPr lang="ru-RU" sz="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0.5264</cdr:x>
      <cdr:y>0.37307</cdr:y>
    </cdr:from>
    <cdr:to>
      <cdr:x>0.68178</cdr:x>
      <cdr:y>0.53108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1073748" y="392544"/>
          <a:ext cx="316949" cy="166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15,5</a:t>
          </a:r>
        </a:p>
        <a:p xmlns:a="http://schemas.openxmlformats.org/drawingml/2006/main">
          <a:endParaRPr lang="ru-RU" sz="600" dirty="0"/>
        </a:p>
      </cdr:txBody>
    </cdr:sp>
  </cdr:relSizeAnchor>
  <cdr:relSizeAnchor xmlns:cdr="http://schemas.openxmlformats.org/drawingml/2006/chartDrawing">
    <cdr:from>
      <cdr:x>0.69257</cdr:x>
      <cdr:y>0.43677</cdr:y>
    </cdr:from>
    <cdr:to>
      <cdr:x>0.85077</cdr:x>
      <cdr:y>0.56326</cdr:y>
    </cdr:to>
    <cdr:sp macro="" textlink="">
      <cdr:nvSpPr>
        <cdr:cNvPr id="3" name="TextBox 2"/>
        <cdr:cNvSpPr txBox="1"/>
      </cdr:nvSpPr>
      <cdr:spPr>
        <a:xfrm xmlns:a="http://schemas.openxmlformats.org/drawingml/2006/main" rot="10800000" flipV="1">
          <a:off x="1412722" y="459564"/>
          <a:ext cx="322693" cy="133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8,5</a:t>
          </a:r>
        </a:p>
        <a:p xmlns:a="http://schemas.openxmlformats.org/drawingml/2006/main">
          <a:endParaRPr lang="ru-RU" sz="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0.42683</cdr:x>
      <cdr:y>0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6947" y="1674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0.66243</cdr:x>
      <cdr:y>0.2537</cdr:y>
    </cdr:from>
    <cdr:to>
      <cdr:x>0.85931</cdr:x>
      <cdr:y>0.46277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56806" y="225023"/>
          <a:ext cx="314086" cy="185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13</a:t>
          </a:r>
        </a:p>
        <a:p xmlns:a="http://schemas.openxmlformats.org/drawingml/2006/main">
          <a:endParaRPr lang="ru-RU" sz="600" dirty="0"/>
        </a:p>
      </cdr:txBody>
    </cdr:sp>
  </cdr:relSizeAnchor>
  <cdr:relSizeAnchor xmlns:cdr="http://schemas.openxmlformats.org/drawingml/2006/chartDrawing">
    <cdr:from>
      <cdr:x>0.56671</cdr:x>
      <cdr:y>0.32579</cdr:y>
    </cdr:from>
    <cdr:to>
      <cdr:x>0.71101</cdr:x>
      <cdr:y>0.4916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04093" y="288964"/>
          <a:ext cx="230207" cy="147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11</a:t>
          </a:r>
          <a:endParaRPr lang="ru-RU" sz="6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0.59488</cdr:x>
      <cdr:y>0.40061</cdr:y>
    </cdr:from>
    <cdr:to>
      <cdr:x>0.74302</cdr:x>
      <cdr:y>0.55088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8209" y="361120"/>
          <a:ext cx="313330" cy="135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0,9</a:t>
          </a:r>
          <a:endParaRPr lang="ru-RU" sz="600" dirty="0"/>
        </a:p>
      </cdr:txBody>
    </cdr:sp>
  </cdr:relSizeAnchor>
  <cdr:relSizeAnchor xmlns:cdr="http://schemas.openxmlformats.org/drawingml/2006/chartDrawing">
    <cdr:from>
      <cdr:x>0.71581</cdr:x>
      <cdr:y>0.3097</cdr:y>
    </cdr:from>
    <cdr:to>
      <cdr:x>0.93954</cdr:x>
      <cdr:y>0.47285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13984" y="279171"/>
          <a:ext cx="473203" cy="147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5,3</a:t>
          </a:r>
          <a:endParaRPr lang="ru-RU" sz="6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0.55898</cdr:x>
      <cdr:y>0.29665</cdr:y>
    </cdr:from>
    <cdr:to>
      <cdr:x>0.67258</cdr:x>
      <cdr:y>0.52824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9844" y="270299"/>
          <a:ext cx="217409" cy="211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12</a:t>
          </a:r>
        </a:p>
        <a:p xmlns:a="http://schemas.openxmlformats.org/drawingml/2006/main">
          <a:endParaRPr lang="ru-RU" sz="800" dirty="0"/>
        </a:p>
      </cdr:txBody>
    </cdr:sp>
  </cdr:relSizeAnchor>
  <cdr:relSizeAnchor xmlns:cdr="http://schemas.openxmlformats.org/drawingml/2006/chartDrawing">
    <cdr:from>
      <cdr:x>0.70434</cdr:x>
      <cdr:y>0.33876</cdr:y>
    </cdr:from>
    <cdr:to>
      <cdr:x>0.84901</cdr:x>
      <cdr:y>0.4721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48033" y="308664"/>
          <a:ext cx="276891" cy="121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9</a:t>
          </a:r>
        </a:p>
        <a:p xmlns:a="http://schemas.openxmlformats.org/drawingml/2006/main">
          <a:endParaRPr lang="ru-RU" sz="600" dirty="0"/>
        </a:p>
      </cdr:txBody>
    </cdr:sp>
  </cdr:relSizeAnchor>
  <cdr:relSizeAnchor xmlns:cdr="http://schemas.openxmlformats.org/drawingml/2006/chartDrawing">
    <cdr:from>
      <cdr:x>0.43375</cdr:x>
      <cdr:y>0.3177</cdr:y>
    </cdr:from>
    <cdr:to>
      <cdr:x>0.5551</cdr:x>
      <cdr:y>0.53682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30156" y="289482"/>
          <a:ext cx="232262" cy="199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6</a:t>
          </a:r>
          <a:endParaRPr lang="ru-RU" sz="6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0.38552</cdr:x>
      <cdr:y>0.21351</cdr:y>
    </cdr:from>
    <cdr:to>
      <cdr:x>0.55567</cdr:x>
      <cdr:y>0.38163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6492" y="205210"/>
          <a:ext cx="294143" cy="161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2,5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0.67606</cdr:x>
      <cdr:y>0.37313</cdr:y>
    </cdr:from>
    <cdr:to>
      <cdr:x>0.85491</cdr:x>
      <cdr:y>0.48728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4457" y="486383"/>
          <a:ext cx="321281" cy="148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0.51625</cdr:x>
      <cdr:y>0.12892</cdr:y>
    </cdr:from>
    <cdr:to>
      <cdr:x>0.87006</cdr:x>
      <cdr:y>0.44637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92490" y="123905"/>
          <a:ext cx="611671" cy="305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3,3</a:t>
          </a:r>
          <a:endParaRPr lang="ru-RU" sz="600" dirty="0"/>
        </a:p>
      </cdr:txBody>
    </cdr:sp>
  </cdr:relSizeAnchor>
  <cdr:relSizeAnchor xmlns:cdr="http://schemas.openxmlformats.org/drawingml/2006/chartDrawing">
    <cdr:from>
      <cdr:x>0.69992</cdr:x>
      <cdr:y>0.22158</cdr:y>
    </cdr:from>
    <cdr:to>
      <cdr:x>0.84047</cdr:x>
      <cdr:y>0.38316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10017" y="212964"/>
          <a:ext cx="242987" cy="155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2,6</a:t>
          </a:r>
          <a:endParaRPr lang="ru-RU" sz="6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0.57607</cdr:x>
      <cdr:y>0.45201</cdr:y>
    </cdr:from>
    <cdr:to>
      <cdr:x>0.75192</cdr:x>
      <cdr:y>0.6027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3067" y="504194"/>
          <a:ext cx="358087" cy="168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600" dirty="0" smtClean="0"/>
            <a:t>92</a:t>
          </a:r>
          <a:endParaRPr lang="ru-RU" sz="600" dirty="0"/>
        </a:p>
      </cdr:txBody>
    </cdr:sp>
  </cdr:relSizeAnchor>
  <cdr:relSizeAnchor xmlns:cdr="http://schemas.openxmlformats.org/drawingml/2006/chartDrawing">
    <cdr:from>
      <cdr:x>0.72244</cdr:x>
      <cdr:y>0.34353</cdr:y>
    </cdr:from>
    <cdr:to>
      <cdr:x>0.89009</cdr:x>
      <cdr:y>0.49257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71123" y="383183"/>
          <a:ext cx="341386" cy="166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600" dirty="0" smtClean="0"/>
            <a:t>213</a:t>
          </a:r>
          <a:endParaRPr lang="ru-RU" sz="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91800" rIns="91800" bIns="918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7845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32c1899d1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32c1899d13_0_8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343a9a2dc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343a9a2dc6_0_188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1343a9a2dc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1343a9a2dc6_0_69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343a9a2dc6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1343a9a2dc6_0_121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33921afb8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33921afb80_0_67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SLIDES_API65927948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0" name="Google Shape;1920;SLIDES_API65927948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SLIDES_API716911476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91" name="Google Shape;2191;SLIDES_API71691147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SLIDES_API1211188425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26" name="Google Shape;2426;SLIDES_API12111884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1fda01f25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1fda01f25b_0_47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11fda01f25b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11fda01f25b_0_356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34f39786e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34f39786ee_0_156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134f39786e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134f39786ee_0_57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133921afb8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133921afb80_0_79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SLIDES_API204647405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5" name="Google Shape;855;SLIDES_API2046474051_0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887" rIns="91800" bIns="4588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56" name="Google Shape;856;SLIDES_API2046474051_0:notes"/>
          <p:cNvSpPr txBox="1">
            <a:spLocks noGrp="1"/>
          </p:cNvSpPr>
          <p:nvPr>
            <p:ph type="sldNum" idx="12"/>
          </p:nvPr>
        </p:nvSpPr>
        <p:spPr>
          <a:xfrm>
            <a:off x="3850442" y="9377316"/>
            <a:ext cx="2945660" cy="49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00" tIns="45887" rIns="91800" bIns="45887" anchor="b" anchorCtr="0">
            <a:noAutofit/>
          </a:bodyPr>
          <a:lstStyle/>
          <a:p>
            <a:pPr algn="r"/>
            <a:fld id="{00000000-1234-1234-1234-123412341234}" type="slidenum">
              <a:rPr lang="ru"/>
              <a:pPr algn="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SLIDES_API391385702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98" name="Google Shape;898;SLIDES_API39138570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343a9a2dc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1343a9a2dc6_0_5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132dadc3e3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132dadc3e38_2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34f39786e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134f39786ee_0_39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11fda01f2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11fda01f25b_0_0:notes"/>
          <p:cNvSpPr txBox="1">
            <a:spLocks noGrp="1"/>
          </p:cNvSpPr>
          <p:nvPr>
            <p:ph type="body" idx="1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spcFirstLastPara="1" wrap="square" lIns="91800" tIns="91800" rIns="91800" bIns="918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>
            <a:spLocks noGrp="1"/>
          </p:cNvSpPr>
          <p:nvPr>
            <p:ph type="pic" idx="2"/>
          </p:nvPr>
        </p:nvSpPr>
        <p:spPr>
          <a:xfrm>
            <a:off x="3676650" y="609600"/>
            <a:ext cx="1790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>
            <a:spLocks noGrp="1"/>
          </p:cNvSpPr>
          <p:nvPr>
            <p:ph type="pic" idx="2"/>
          </p:nvPr>
        </p:nvSpPr>
        <p:spPr>
          <a:xfrm>
            <a:off x="0" y="1103162"/>
            <a:ext cx="9144000" cy="23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>
            <a:spLocks noGrp="1"/>
          </p:cNvSpPr>
          <p:nvPr>
            <p:ph type="pic" idx="2"/>
          </p:nvPr>
        </p:nvSpPr>
        <p:spPr>
          <a:xfrm>
            <a:off x="598716" y="1418412"/>
            <a:ext cx="24168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3"/>
          </p:nvPr>
        </p:nvSpPr>
        <p:spPr>
          <a:xfrm>
            <a:off x="3363687" y="1418402"/>
            <a:ext cx="24168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>
            <a:spLocks noGrp="1"/>
          </p:cNvSpPr>
          <p:nvPr>
            <p:ph type="pic" idx="4"/>
          </p:nvPr>
        </p:nvSpPr>
        <p:spPr>
          <a:xfrm>
            <a:off x="6128657" y="1418402"/>
            <a:ext cx="24168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>
            <a:spLocks noGrp="1"/>
          </p:cNvSpPr>
          <p:nvPr>
            <p:ph type="pic" idx="2"/>
          </p:nvPr>
        </p:nvSpPr>
        <p:spPr>
          <a:xfrm>
            <a:off x="394788" y="1295401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3"/>
          </p:nvPr>
        </p:nvSpPr>
        <p:spPr>
          <a:xfrm>
            <a:off x="2530769" y="1295399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>
            <a:spLocks noGrp="1"/>
          </p:cNvSpPr>
          <p:nvPr>
            <p:ph type="pic" idx="4"/>
          </p:nvPr>
        </p:nvSpPr>
        <p:spPr>
          <a:xfrm>
            <a:off x="4666750" y="1295400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>
            <a:spLocks noGrp="1"/>
          </p:cNvSpPr>
          <p:nvPr>
            <p:ph type="pic" idx="5"/>
          </p:nvPr>
        </p:nvSpPr>
        <p:spPr>
          <a:xfrm>
            <a:off x="6802733" y="1295399"/>
            <a:ext cx="1988700" cy="24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>
            <a:spLocks noGrp="1"/>
          </p:cNvSpPr>
          <p:nvPr>
            <p:ph type="pic" idx="2"/>
          </p:nvPr>
        </p:nvSpPr>
        <p:spPr>
          <a:xfrm>
            <a:off x="3065008" y="1417700"/>
            <a:ext cx="1383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3"/>
          </p:nvPr>
        </p:nvSpPr>
        <p:spPr>
          <a:xfrm>
            <a:off x="4796093" y="1651675"/>
            <a:ext cx="12261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9"/>
          <p:cNvSpPr>
            <a:spLocks noGrp="1"/>
          </p:cNvSpPr>
          <p:nvPr>
            <p:ph type="pic" idx="4"/>
          </p:nvPr>
        </p:nvSpPr>
        <p:spPr>
          <a:xfrm>
            <a:off x="3251217" y="3104047"/>
            <a:ext cx="12261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>
            <a:spLocks noGrp="1"/>
          </p:cNvSpPr>
          <p:nvPr>
            <p:ph type="pic" idx="5"/>
          </p:nvPr>
        </p:nvSpPr>
        <p:spPr>
          <a:xfrm>
            <a:off x="4818077" y="3185460"/>
            <a:ext cx="1383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>
            <a:spLocks noGrp="1"/>
          </p:cNvSpPr>
          <p:nvPr>
            <p:ph type="pic" idx="2"/>
          </p:nvPr>
        </p:nvSpPr>
        <p:spPr>
          <a:xfrm>
            <a:off x="700683" y="1469233"/>
            <a:ext cx="13773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>
            <a:spLocks noGrp="1"/>
          </p:cNvSpPr>
          <p:nvPr>
            <p:ph type="pic" idx="3"/>
          </p:nvPr>
        </p:nvSpPr>
        <p:spPr>
          <a:xfrm>
            <a:off x="2856906" y="1469232"/>
            <a:ext cx="13764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0"/>
          <p:cNvSpPr>
            <a:spLocks noGrp="1"/>
          </p:cNvSpPr>
          <p:nvPr>
            <p:ph type="pic" idx="4"/>
          </p:nvPr>
        </p:nvSpPr>
        <p:spPr>
          <a:xfrm>
            <a:off x="5013128" y="1469233"/>
            <a:ext cx="13764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>
            <a:spLocks noGrp="1"/>
          </p:cNvSpPr>
          <p:nvPr>
            <p:ph type="pic" idx="5"/>
          </p:nvPr>
        </p:nvSpPr>
        <p:spPr>
          <a:xfrm>
            <a:off x="7168158" y="1469232"/>
            <a:ext cx="13773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clean page">
  <p:cSld name="Sample clean page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04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9" r:id="rId3"/>
    <p:sldLayoutId id="2147483680" r:id="rId4"/>
    <p:sldLayoutId id="2147483681" r:id="rId5"/>
    <p:sldLayoutId id="2147483682" r:id="rId6"/>
    <p:sldLayoutId id="214748379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12" Type="http://schemas.openxmlformats.org/officeDocument/2006/relationships/image" Target="../media/image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chart" Target="../charts/chart11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chart" Target="../charts/chart12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8.png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9.pn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udget.mos.ru/glossary#4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slideLayout" Target="../slideLayouts/slideLayout13.xml"/><Relationship Id="rId7" Type="http://schemas.openxmlformats.org/officeDocument/2006/relationships/chart" Target="../charts/chart31.xml"/><Relationship Id="rId12" Type="http://schemas.openxmlformats.org/officeDocument/2006/relationships/image" Target="../media/image51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30.xml"/><Relationship Id="rId11" Type="http://schemas.openxmlformats.org/officeDocument/2006/relationships/chart" Target="../charts/chart35.xml"/><Relationship Id="rId5" Type="http://schemas.openxmlformats.org/officeDocument/2006/relationships/chart" Target="../charts/chart29.xml"/><Relationship Id="rId10" Type="http://schemas.openxmlformats.org/officeDocument/2006/relationships/chart" Target="../charts/chart34.xml"/><Relationship Id="rId4" Type="http://schemas.openxmlformats.org/officeDocument/2006/relationships/chart" Target="../charts/chart28.xml"/><Relationship Id="rId9" Type="http://schemas.openxmlformats.org/officeDocument/2006/relationships/chart" Target="../charts/char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13" Type="http://schemas.openxmlformats.org/officeDocument/2006/relationships/chart" Target="../charts/chart40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5.jpeg"/><Relationship Id="rId12" Type="http://schemas.openxmlformats.org/officeDocument/2006/relationships/image" Target="../media/image56.png"/><Relationship Id="rId17" Type="http://schemas.openxmlformats.org/officeDocument/2006/relationships/image" Target="../media/image57.wmf"/><Relationship Id="rId2" Type="http://schemas.openxmlformats.org/officeDocument/2006/relationships/control" Target="../activeX/activeX3.xml"/><Relationship Id="rId16" Type="http://schemas.openxmlformats.org/officeDocument/2006/relationships/chart" Target="../charts/chart4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jpeg"/><Relationship Id="rId11" Type="http://schemas.openxmlformats.org/officeDocument/2006/relationships/chart" Target="../charts/chart39.xml"/><Relationship Id="rId5" Type="http://schemas.openxmlformats.org/officeDocument/2006/relationships/image" Target="../media/image53.png"/><Relationship Id="rId15" Type="http://schemas.openxmlformats.org/officeDocument/2006/relationships/chart" Target="../charts/chart42.xml"/><Relationship Id="rId10" Type="http://schemas.openxmlformats.org/officeDocument/2006/relationships/chart" Target="../charts/chart38.xml"/><Relationship Id="rId4" Type="http://schemas.openxmlformats.org/officeDocument/2006/relationships/notesSlide" Target="../notesSlides/notesSlide25.xml"/><Relationship Id="rId9" Type="http://schemas.openxmlformats.org/officeDocument/2006/relationships/chart" Target="../charts/chart37.xml"/><Relationship Id="rId14" Type="http://schemas.openxmlformats.org/officeDocument/2006/relationships/chart" Target="../charts/char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3788" y="1326675"/>
            <a:ext cx="3015476" cy="3015476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50"/>
          <p:cNvSpPr txBox="1"/>
          <p:nvPr/>
        </p:nvSpPr>
        <p:spPr>
          <a:xfrm>
            <a:off x="530550" y="370500"/>
            <a:ext cx="36960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ru" sz="1800" u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dirty="0">
                <a:solidFill>
                  <a:schemeClr val="bg2"/>
                </a:solidFill>
                <a:latin typeface="Montserrat Medium" charset="-52"/>
                <a:ea typeface="Montserrat ExtraBold"/>
                <a:cs typeface="Montserrat ExtraBold"/>
                <a:sym typeface="Montserrat ExtraBold"/>
              </a:rPr>
              <a:t>БЮДЖ</a:t>
            </a:r>
            <a:r>
              <a:rPr lang="ru" sz="1800" u="none" dirty="0">
                <a:solidFill>
                  <a:schemeClr val="bg2"/>
                </a:solidFill>
                <a:latin typeface="Montserrat Medium" charset="-52"/>
                <a:ea typeface="Montserrat ExtraBold"/>
                <a:cs typeface="Montserrat ExtraBold"/>
                <a:sym typeface="Montserrat ExtraBold"/>
              </a:rPr>
              <a:t>ЕТ ДЛЯ ГРАЖДАН</a:t>
            </a:r>
            <a:endParaRPr sz="1800" u="none" dirty="0">
              <a:solidFill>
                <a:schemeClr val="bg2"/>
              </a:solidFill>
              <a:latin typeface="Montserrat Medium" charset="-52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05" name="Google Shape;805;p150"/>
          <p:cNvSpPr/>
          <p:nvPr/>
        </p:nvSpPr>
        <p:spPr>
          <a:xfrm rot="2624883">
            <a:off x="2000696" y="1002450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150"/>
          <p:cNvSpPr/>
          <p:nvPr/>
        </p:nvSpPr>
        <p:spPr>
          <a:xfrm rot="2624883">
            <a:off x="3137293" y="2090170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50"/>
          <p:cNvSpPr/>
          <p:nvPr/>
        </p:nvSpPr>
        <p:spPr>
          <a:xfrm rot="2624883">
            <a:off x="860748" y="2093378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8" name="Google Shape;808;p150"/>
          <p:cNvGrpSpPr/>
          <p:nvPr/>
        </p:nvGrpSpPr>
        <p:grpSpPr>
          <a:xfrm rot="-2624269">
            <a:off x="999570" y="2231991"/>
            <a:ext cx="1207658" cy="1207658"/>
            <a:chOff x="3983611" y="2835439"/>
            <a:chExt cx="1580700" cy="1580700"/>
          </a:xfrm>
        </p:grpSpPr>
        <p:sp>
          <p:nvSpPr>
            <p:cNvPr id="809" name="Google Shape;809;p150"/>
            <p:cNvSpPr/>
            <p:nvPr/>
          </p:nvSpPr>
          <p:spPr>
            <a:xfrm>
              <a:off x="3983611" y="2835439"/>
              <a:ext cx="1580700" cy="15807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50"/>
            <p:cNvSpPr/>
            <p:nvPr/>
          </p:nvSpPr>
          <p:spPr>
            <a:xfrm>
              <a:off x="4212940" y="2835440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1" name="Google Shape;811;p150"/>
          <p:cNvSpPr/>
          <p:nvPr/>
        </p:nvSpPr>
        <p:spPr>
          <a:xfrm rot="2624883">
            <a:off x="1997345" y="3181097"/>
            <a:ext cx="1485491" cy="148527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2" name="Google Shape;812;p150"/>
          <p:cNvGrpSpPr/>
          <p:nvPr/>
        </p:nvGrpSpPr>
        <p:grpSpPr>
          <a:xfrm rot="-2624269">
            <a:off x="3140440" y="2093323"/>
            <a:ext cx="1479032" cy="1479032"/>
            <a:chOff x="6724198" y="2655745"/>
            <a:chExt cx="1935900" cy="1935900"/>
          </a:xfrm>
        </p:grpSpPr>
        <p:sp>
          <p:nvSpPr>
            <p:cNvPr id="813" name="Google Shape;813;p150"/>
            <p:cNvSpPr/>
            <p:nvPr/>
          </p:nvSpPr>
          <p:spPr>
            <a:xfrm rot="9899744">
              <a:off x="6901854" y="2833401"/>
              <a:ext cx="1580588" cy="1580588"/>
            </a:xfrm>
            <a:prstGeom prst="ellipse">
              <a:avLst/>
            </a:prstGeom>
            <a:gradFill>
              <a:gsLst>
                <a:gs pos="0">
                  <a:srgbClr val="552894"/>
                </a:gs>
                <a:gs pos="2000">
                  <a:srgbClr val="552894"/>
                </a:gs>
                <a:gs pos="100000">
                  <a:srgbClr val="9960F6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50"/>
            <p:cNvSpPr/>
            <p:nvPr/>
          </p:nvSpPr>
          <p:spPr>
            <a:xfrm>
              <a:off x="7131171" y="2833293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gradFill>
              <a:gsLst>
                <a:gs pos="0">
                  <a:srgbClr val="DBD4EB"/>
                </a:gs>
                <a:gs pos="100000">
                  <a:srgbClr val="9180B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50"/>
          <p:cNvGrpSpPr/>
          <p:nvPr/>
        </p:nvGrpSpPr>
        <p:grpSpPr>
          <a:xfrm rot="2624269">
            <a:off x="2136113" y="3318993"/>
            <a:ext cx="1207658" cy="1207658"/>
            <a:chOff x="5431635" y="4293561"/>
            <a:chExt cx="1580700" cy="1580700"/>
          </a:xfrm>
        </p:grpSpPr>
        <p:sp>
          <p:nvSpPr>
            <p:cNvPr id="816" name="Google Shape;816;p150"/>
            <p:cNvSpPr/>
            <p:nvPr/>
          </p:nvSpPr>
          <p:spPr>
            <a:xfrm>
              <a:off x="5431635" y="4293561"/>
              <a:ext cx="1580700" cy="1580700"/>
            </a:xfrm>
            <a:prstGeom prst="ellipse">
              <a:avLst/>
            </a:prstGeom>
            <a:gradFill>
              <a:gsLst>
                <a:gs pos="0">
                  <a:srgbClr val="93C571"/>
                </a:gs>
                <a:gs pos="100000">
                  <a:srgbClr val="54793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50"/>
            <p:cNvSpPr/>
            <p:nvPr/>
          </p:nvSpPr>
          <p:spPr>
            <a:xfrm>
              <a:off x="5660964" y="4293562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gradFill>
              <a:gsLst>
                <a:gs pos="0">
                  <a:srgbClr val="709E04"/>
                </a:gs>
                <a:gs pos="1000">
                  <a:srgbClr val="709E04"/>
                </a:gs>
                <a:gs pos="100000">
                  <a:srgbClr val="A3EF4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p150"/>
          <p:cNvGrpSpPr/>
          <p:nvPr/>
        </p:nvGrpSpPr>
        <p:grpSpPr>
          <a:xfrm rot="2624269">
            <a:off x="2139471" y="1140521"/>
            <a:ext cx="1207658" cy="1207658"/>
            <a:chOff x="5440611" y="1377317"/>
            <a:chExt cx="1580700" cy="1580700"/>
          </a:xfrm>
        </p:grpSpPr>
        <p:sp>
          <p:nvSpPr>
            <p:cNvPr id="819" name="Google Shape;819;p150"/>
            <p:cNvSpPr/>
            <p:nvPr/>
          </p:nvSpPr>
          <p:spPr>
            <a:xfrm>
              <a:off x="5440611" y="1377317"/>
              <a:ext cx="1580700" cy="1580700"/>
            </a:xfrm>
            <a:prstGeom prst="ellipse">
              <a:avLst/>
            </a:prstGeom>
            <a:gradFill>
              <a:gsLst>
                <a:gs pos="0">
                  <a:srgbClr val="D13818"/>
                </a:gs>
                <a:gs pos="17000">
                  <a:srgbClr val="D13818"/>
                </a:gs>
                <a:gs pos="100000">
                  <a:srgbClr val="D53A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50"/>
            <p:cNvSpPr/>
            <p:nvPr/>
          </p:nvSpPr>
          <p:spPr>
            <a:xfrm>
              <a:off x="5669940" y="1377318"/>
              <a:ext cx="1351307" cy="1351305"/>
            </a:xfrm>
            <a:custGeom>
              <a:avLst/>
              <a:gdLst/>
              <a:ahLst/>
              <a:cxnLst/>
              <a:rect l="l" t="t" r="r" b="b"/>
              <a:pathLst>
                <a:path w="1351307" h="1351305" extrusionOk="0">
                  <a:moveTo>
                    <a:pt x="2150" y="231478"/>
                  </a:moveTo>
                  <a:cubicBezTo>
                    <a:pt x="145169" y="88459"/>
                    <a:pt x="342749" y="0"/>
                    <a:pt x="560989" y="0"/>
                  </a:cubicBezTo>
                  <a:cubicBezTo>
                    <a:pt x="997470" y="0"/>
                    <a:pt x="1351307" y="353837"/>
                    <a:pt x="1351307" y="790316"/>
                  </a:cubicBezTo>
                  <a:cubicBezTo>
                    <a:pt x="1351307" y="1008555"/>
                    <a:pt x="1262848" y="1206135"/>
                    <a:pt x="1119829" y="1349153"/>
                  </a:cubicBezTo>
                  <a:lnTo>
                    <a:pt x="1117221" y="1351305"/>
                  </a:lnTo>
                  <a:lnTo>
                    <a:pt x="0" y="234084"/>
                  </a:lnTo>
                  <a:close/>
                </a:path>
              </a:pathLst>
            </a:custGeom>
            <a:gradFill>
              <a:gsLst>
                <a:gs pos="0">
                  <a:srgbClr val="F24B1E"/>
                </a:gs>
                <a:gs pos="17000">
                  <a:srgbClr val="F24B1E"/>
                </a:gs>
                <a:gs pos="100000">
                  <a:srgbClr val="EA491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1" name="Google Shape;821;p150"/>
          <p:cNvSpPr/>
          <p:nvPr/>
        </p:nvSpPr>
        <p:spPr>
          <a:xfrm rot="5400000">
            <a:off x="1468750" y="1519694"/>
            <a:ext cx="2522031" cy="2633406"/>
          </a:xfrm>
          <a:custGeom>
            <a:avLst/>
            <a:gdLst/>
            <a:ahLst/>
            <a:cxnLst/>
            <a:rect l="l" t="t" r="r" b="b"/>
            <a:pathLst>
              <a:path w="1769846" h="1770357" extrusionOk="0">
                <a:moveTo>
                  <a:pt x="387664" y="382035"/>
                </a:moveTo>
                <a:cubicBezTo>
                  <a:pt x="492049" y="277650"/>
                  <a:pt x="620756" y="212409"/>
                  <a:pt x="755543" y="186312"/>
                </a:cubicBezTo>
                <a:lnTo>
                  <a:pt x="800578" y="181996"/>
                </a:lnTo>
                <a:lnTo>
                  <a:pt x="884383" y="0"/>
                </a:lnTo>
                <a:lnTo>
                  <a:pt x="967514" y="180533"/>
                </a:lnTo>
                <a:lnTo>
                  <a:pt x="1027820" y="186312"/>
                </a:lnTo>
                <a:cubicBezTo>
                  <a:pt x="1162607" y="212408"/>
                  <a:pt x="1291314" y="277649"/>
                  <a:pt x="1395699" y="382035"/>
                </a:cubicBezTo>
                <a:cubicBezTo>
                  <a:pt x="1500084" y="486420"/>
                  <a:pt x="1565325" y="615127"/>
                  <a:pt x="1591422" y="749914"/>
                </a:cubicBezTo>
                <a:lnTo>
                  <a:pt x="1596826" y="806302"/>
                </a:lnTo>
                <a:lnTo>
                  <a:pt x="1769846" y="885974"/>
                </a:lnTo>
                <a:lnTo>
                  <a:pt x="1596842" y="965639"/>
                </a:lnTo>
                <a:lnTo>
                  <a:pt x="1591421" y="1022190"/>
                </a:lnTo>
                <a:cubicBezTo>
                  <a:pt x="1565325" y="1156978"/>
                  <a:pt x="1500084" y="1285685"/>
                  <a:pt x="1395698" y="1390070"/>
                </a:cubicBezTo>
                <a:cubicBezTo>
                  <a:pt x="1291313" y="1494455"/>
                  <a:pt x="1162606" y="1559696"/>
                  <a:pt x="1027819" y="1585793"/>
                </a:cubicBezTo>
                <a:lnTo>
                  <a:pt x="967802" y="1591545"/>
                </a:lnTo>
                <a:lnTo>
                  <a:pt x="885463" y="1770357"/>
                </a:lnTo>
                <a:lnTo>
                  <a:pt x="802550" y="1590298"/>
                </a:lnTo>
                <a:lnTo>
                  <a:pt x="755542" y="1585793"/>
                </a:lnTo>
                <a:cubicBezTo>
                  <a:pt x="620755" y="1559696"/>
                  <a:pt x="492049" y="1494456"/>
                  <a:pt x="387663" y="1390071"/>
                </a:cubicBezTo>
                <a:cubicBezTo>
                  <a:pt x="283278" y="1285685"/>
                  <a:pt x="218037" y="1156978"/>
                  <a:pt x="191941" y="1022191"/>
                </a:cubicBezTo>
                <a:lnTo>
                  <a:pt x="186985" y="970486"/>
                </a:lnTo>
                <a:lnTo>
                  <a:pt x="0" y="884384"/>
                </a:lnTo>
                <a:lnTo>
                  <a:pt x="187320" y="798128"/>
                </a:lnTo>
                <a:lnTo>
                  <a:pt x="191941" y="749915"/>
                </a:lnTo>
                <a:cubicBezTo>
                  <a:pt x="218037" y="615127"/>
                  <a:pt x="283279" y="486421"/>
                  <a:pt x="387664" y="382035"/>
                </a:cubicBezTo>
                <a:close/>
              </a:path>
            </a:pathLst>
          </a:custGeom>
          <a:solidFill>
            <a:schemeClr val="lt1">
              <a:alpha val="3176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50"/>
          <p:cNvSpPr txBox="1"/>
          <p:nvPr/>
        </p:nvSpPr>
        <p:spPr>
          <a:xfrm>
            <a:off x="2256910" y="1880424"/>
            <a:ext cx="105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Calibri"/>
                <a:ea typeface="Calibri"/>
                <a:cs typeface="Calibri"/>
                <a:sym typeface="Calibri"/>
              </a:rPr>
              <a:t>ОТКРЫТО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150"/>
          <p:cNvSpPr txBox="1"/>
          <p:nvPr/>
        </p:nvSpPr>
        <p:spPr>
          <a:xfrm>
            <a:off x="3062399" y="2598817"/>
            <a:ext cx="110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Calibri"/>
                <a:ea typeface="Calibri"/>
                <a:cs typeface="Calibri"/>
                <a:sym typeface="Calibri"/>
              </a:rPr>
              <a:t>ДОСТУПНО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150"/>
          <p:cNvSpPr txBox="1"/>
          <p:nvPr/>
        </p:nvSpPr>
        <p:spPr>
          <a:xfrm>
            <a:off x="1282650" y="2646638"/>
            <a:ext cx="1183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 smtClean="0">
                <a:latin typeface="Calibri"/>
                <a:ea typeface="Calibri"/>
                <a:cs typeface="Calibri"/>
                <a:sym typeface="Calibri"/>
              </a:rPr>
              <a:t>ПОНЯТНО</a:t>
            </a:r>
            <a:endParaRPr sz="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5" name="Google Shape;825;p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7120" y="1393691"/>
            <a:ext cx="399782" cy="374259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150"/>
          <p:cNvSpPr txBox="1"/>
          <p:nvPr/>
        </p:nvSpPr>
        <p:spPr>
          <a:xfrm>
            <a:off x="1167362" y="2886124"/>
            <a:ext cx="4914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chemeClr val="lt1"/>
                </a:solidFill>
              </a:rPr>
              <a:t>П</a:t>
            </a:r>
            <a:endParaRPr sz="1100" dirty="0"/>
          </a:p>
        </p:txBody>
      </p:sp>
      <p:pic>
        <p:nvPicPr>
          <p:cNvPr id="827" name="Google Shape;827;p1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9367" y="2896547"/>
            <a:ext cx="399782" cy="374259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50"/>
          <p:cNvSpPr txBox="1"/>
          <p:nvPr/>
        </p:nvSpPr>
        <p:spPr>
          <a:xfrm>
            <a:off x="3863627" y="2325878"/>
            <a:ext cx="4914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chemeClr val="lt1"/>
                </a:solidFill>
              </a:rPr>
              <a:t>Д</a:t>
            </a:r>
            <a:endParaRPr sz="1100" dirty="0"/>
          </a:p>
        </p:txBody>
      </p:sp>
      <p:sp>
        <p:nvSpPr>
          <p:cNvPr id="829" name="Google Shape;829;p150"/>
          <p:cNvSpPr txBox="1"/>
          <p:nvPr/>
        </p:nvSpPr>
        <p:spPr>
          <a:xfrm>
            <a:off x="2744575" y="3897673"/>
            <a:ext cx="525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chemeClr val="lt1"/>
                </a:solidFill>
              </a:rPr>
              <a:t>И</a:t>
            </a:r>
            <a:endParaRPr sz="1100"/>
          </a:p>
        </p:txBody>
      </p:sp>
      <p:sp>
        <p:nvSpPr>
          <p:cNvPr id="830" name="Google Shape;830;p150"/>
          <p:cNvSpPr txBox="1"/>
          <p:nvPr/>
        </p:nvSpPr>
        <p:spPr>
          <a:xfrm rot="-5400000">
            <a:off x="1778549" y="2719753"/>
            <a:ext cx="110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1" name="Google Shape;831;p1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52125" y="217125"/>
            <a:ext cx="725175" cy="7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50"/>
          <p:cNvSpPr txBox="1"/>
          <p:nvPr/>
        </p:nvSpPr>
        <p:spPr>
          <a:xfrm>
            <a:off x="3514724" y="4457700"/>
            <a:ext cx="544507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Montserrat"/>
                <a:ea typeface="Montserrat"/>
                <a:cs typeface="Montserrat"/>
                <a:sym typeface="Montserrat"/>
              </a:rPr>
              <a:t>ЗАВЬЯЛОВСКИЙ РАЙОН УДМУРТСКОЙ РЕСПУБЛИКИ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3" name="Google Shape;833;p1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587850" y="2969738"/>
            <a:ext cx="1918046" cy="2225524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150"/>
          <p:cNvSpPr/>
          <p:nvPr/>
        </p:nvSpPr>
        <p:spPr>
          <a:xfrm rot="-5400000">
            <a:off x="4809775" y="2405025"/>
            <a:ext cx="26100" cy="4898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50"/>
          <p:cNvSpPr txBox="1"/>
          <p:nvPr/>
        </p:nvSpPr>
        <p:spPr>
          <a:xfrm>
            <a:off x="2256910" y="3471836"/>
            <a:ext cx="105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Calibri"/>
                <a:ea typeface="Calibri"/>
                <a:cs typeface="Calibri"/>
                <a:sym typeface="Calibri"/>
              </a:rPr>
              <a:t>ИНТЕРЕСНО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50"/>
          <p:cNvSpPr txBox="1"/>
          <p:nvPr/>
        </p:nvSpPr>
        <p:spPr>
          <a:xfrm>
            <a:off x="2171281" y="1335125"/>
            <a:ext cx="525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chemeClr val="lt1"/>
                </a:solidFill>
              </a:rPr>
              <a:t>O</a:t>
            </a:r>
            <a:endParaRPr sz="1100"/>
          </a:p>
        </p:txBody>
      </p:sp>
      <p:pic>
        <p:nvPicPr>
          <p:cNvPr id="837" name="Google Shape;837;p1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90960" y="3882380"/>
            <a:ext cx="485529" cy="45453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969;p156"/>
          <p:cNvSpPr/>
          <p:nvPr/>
        </p:nvSpPr>
        <p:spPr>
          <a:xfrm rot="-5400000" flipH="1">
            <a:off x="3604199" y="-2724385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Picture 6" descr="https://lh4.googleusercontent.com/L7lGzGBTlttBGi4xy3F7PPb3PpLhz79Z2Ch5pmU8Udj-WySC5ouN4EJGKUrZsbEyyo30nrtMjXZOuIzxqlvGz9tL7bQr0bSEFac5YgqD4c-HW85EQhP3KG7H9hQbnvkEU7AT9lxZKGjXmHwblJGWS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17" y="2315181"/>
            <a:ext cx="445186" cy="4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44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18498256"/>
              </p:ext>
            </p:extLst>
          </p:nvPr>
        </p:nvGraphicFramePr>
        <p:xfrm>
          <a:off x="221144" y="553951"/>
          <a:ext cx="7038832" cy="445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5" name="Google Shape;975;p157"/>
          <p:cNvSpPr txBox="1"/>
          <p:nvPr/>
        </p:nvSpPr>
        <p:spPr>
          <a:xfrm>
            <a:off x="14580" y="103299"/>
            <a:ext cx="9144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Налоговые и неналоговые доходы бюджета муниципального образования на 2025 год</a:t>
            </a:r>
            <a:endParaRPr b="1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8" name="Google Shape;978;p157"/>
          <p:cNvSpPr txBox="1"/>
          <p:nvPr/>
        </p:nvSpPr>
        <p:spPr>
          <a:xfrm>
            <a:off x="6317672" y="502787"/>
            <a:ext cx="238511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Темп роста </a:t>
            </a:r>
            <a:r>
              <a:rPr lang="ru" sz="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относительно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оценки 2024 года</a:t>
            </a:r>
            <a:endParaRPr sz="8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0" name="Google Shape;980;p157"/>
          <p:cNvSpPr txBox="1"/>
          <p:nvPr/>
        </p:nvSpPr>
        <p:spPr>
          <a:xfrm>
            <a:off x="7269569" y="784714"/>
            <a:ext cx="686700" cy="307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126</a:t>
            </a:r>
            <a:r>
              <a:rPr lang="ru" sz="8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8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1" name="Google Shape;981;p157"/>
          <p:cNvSpPr txBox="1"/>
          <p:nvPr/>
        </p:nvSpPr>
        <p:spPr>
          <a:xfrm>
            <a:off x="7275961" y="3956400"/>
            <a:ext cx="686700" cy="30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89</a:t>
            </a:r>
            <a:r>
              <a:rPr lang="ru" sz="8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8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2" name="Google Shape;982;p157"/>
          <p:cNvSpPr txBox="1"/>
          <p:nvPr/>
        </p:nvSpPr>
        <p:spPr>
          <a:xfrm>
            <a:off x="7259976" y="4352993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117%</a:t>
            </a:r>
            <a:endParaRPr sz="800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3" name="Google Shape;983;p157"/>
          <p:cNvSpPr txBox="1"/>
          <p:nvPr/>
        </p:nvSpPr>
        <p:spPr>
          <a:xfrm>
            <a:off x="7288256" y="3499134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101%</a:t>
            </a:r>
            <a:endParaRPr sz="800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4" name="Google Shape;984;p157"/>
          <p:cNvSpPr txBox="1"/>
          <p:nvPr/>
        </p:nvSpPr>
        <p:spPr>
          <a:xfrm>
            <a:off x="7269569" y="3057940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103%</a:t>
            </a:r>
            <a:endParaRPr sz="800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5" name="Google Shape;985;p157"/>
          <p:cNvSpPr txBox="1"/>
          <p:nvPr/>
        </p:nvSpPr>
        <p:spPr>
          <a:xfrm>
            <a:off x="7269569" y="2573283"/>
            <a:ext cx="686700" cy="30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102</a:t>
            </a:r>
            <a:r>
              <a:rPr lang="ru" sz="8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8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6" name="Google Shape;986;p157"/>
          <p:cNvSpPr txBox="1"/>
          <p:nvPr/>
        </p:nvSpPr>
        <p:spPr>
          <a:xfrm>
            <a:off x="7259976" y="2141457"/>
            <a:ext cx="686700" cy="30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103</a:t>
            </a:r>
            <a:r>
              <a:rPr lang="ru" sz="8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8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7" name="Google Shape;987;p157"/>
          <p:cNvSpPr txBox="1"/>
          <p:nvPr/>
        </p:nvSpPr>
        <p:spPr>
          <a:xfrm>
            <a:off x="7252711" y="1733239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110%</a:t>
            </a:r>
            <a:endParaRPr sz="800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8" name="Google Shape;988;p157"/>
          <p:cNvSpPr txBox="1"/>
          <p:nvPr/>
        </p:nvSpPr>
        <p:spPr>
          <a:xfrm>
            <a:off x="7252711" y="1260485"/>
            <a:ext cx="686700" cy="307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113</a:t>
            </a:r>
            <a:r>
              <a:rPr lang="ru" sz="800" b="1" dirty="0" smtClean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%</a:t>
            </a:r>
            <a:endParaRPr sz="800" b="1" dirty="0">
              <a:solidFill>
                <a:schemeClr val="tx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97" name="Google Shape;997;p157"/>
          <p:cNvSpPr txBox="1"/>
          <p:nvPr/>
        </p:nvSpPr>
        <p:spPr>
          <a:xfrm>
            <a:off x="3531480" y="768015"/>
            <a:ext cx="10551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тыс.руб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5" y="517439"/>
            <a:ext cx="6877050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верх 7"/>
          <p:cNvSpPr/>
          <p:nvPr/>
        </p:nvSpPr>
        <p:spPr>
          <a:xfrm>
            <a:off x="8216807" y="1015652"/>
            <a:ext cx="332513" cy="2290256"/>
          </a:xfrm>
          <a:prstGeom prst="up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1285275" y="1092514"/>
            <a:ext cx="89523" cy="1032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1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61"/>
          <p:cNvSpPr txBox="1"/>
          <p:nvPr/>
        </p:nvSpPr>
        <p:spPr>
          <a:xfrm>
            <a:off x="0" y="162028"/>
            <a:ext cx="91440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Межбюджетные трансферты (МБТ) в б</a:t>
            </a:r>
            <a:r>
              <a:rPr lang="ru" sz="1600" b="1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юджет муниципального образования</a:t>
            </a:r>
            <a:endParaRPr sz="1600" b="1" dirty="0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0" name="Google Shape;1110;p161"/>
          <p:cNvSpPr/>
          <p:nvPr/>
        </p:nvSpPr>
        <p:spPr>
          <a:xfrm>
            <a:off x="7601270" y="2429227"/>
            <a:ext cx="168900" cy="1689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1" name="Google Shape;1111;p161"/>
          <p:cNvSpPr/>
          <p:nvPr/>
        </p:nvSpPr>
        <p:spPr>
          <a:xfrm>
            <a:off x="7601270" y="2885865"/>
            <a:ext cx="168900" cy="168900"/>
          </a:xfrm>
          <a:prstGeom prst="rect">
            <a:avLst/>
          </a:prstGeom>
          <a:solidFill>
            <a:srgbClr val="00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2" name="Google Shape;1112;p161"/>
          <p:cNvSpPr/>
          <p:nvPr/>
        </p:nvSpPr>
        <p:spPr>
          <a:xfrm>
            <a:off x="7612532" y="3766960"/>
            <a:ext cx="168900" cy="168900"/>
          </a:xfrm>
          <a:prstGeom prst="rect">
            <a:avLst/>
          </a:prstGeom>
          <a:solidFill>
            <a:srgbClr val="9900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3" name="Google Shape;1113;p161"/>
          <p:cNvSpPr/>
          <p:nvPr/>
        </p:nvSpPr>
        <p:spPr>
          <a:xfrm>
            <a:off x="7612532" y="3339590"/>
            <a:ext cx="168900" cy="168900"/>
          </a:xfrm>
          <a:prstGeom prst="rect">
            <a:avLst/>
          </a:prstGeom>
          <a:solidFill>
            <a:srgbClr val="F5D5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4" name="Google Shape;1114;p161"/>
          <p:cNvSpPr txBox="1"/>
          <p:nvPr/>
        </p:nvSpPr>
        <p:spPr>
          <a:xfrm>
            <a:off x="7773825" y="2336720"/>
            <a:ext cx="1243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900" b="1" dirty="0">
                <a:latin typeface="Montserrat"/>
                <a:ea typeface="Montserrat"/>
                <a:cs typeface="Montserrat"/>
                <a:sym typeface="Montserrat"/>
              </a:rPr>
              <a:t>Дотации</a:t>
            </a:r>
            <a:endParaRPr sz="9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5" name="Google Shape;1115;p161"/>
          <p:cNvSpPr txBox="1"/>
          <p:nvPr/>
        </p:nvSpPr>
        <p:spPr>
          <a:xfrm>
            <a:off x="7770170" y="2793358"/>
            <a:ext cx="1243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900" b="1" dirty="0">
                <a:latin typeface="Montserrat"/>
                <a:ea typeface="Montserrat"/>
                <a:cs typeface="Montserrat"/>
                <a:sym typeface="Montserrat"/>
              </a:rPr>
              <a:t>Субсидии</a:t>
            </a:r>
            <a:endParaRPr sz="9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6" name="Google Shape;1116;p161"/>
          <p:cNvSpPr txBox="1"/>
          <p:nvPr/>
        </p:nvSpPr>
        <p:spPr>
          <a:xfrm>
            <a:off x="7800056" y="3247083"/>
            <a:ext cx="1243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900" b="1" dirty="0">
                <a:latin typeface="Montserrat"/>
                <a:ea typeface="Montserrat"/>
                <a:cs typeface="Montserrat"/>
                <a:sym typeface="Montserrat"/>
              </a:rPr>
              <a:t>Субвенции</a:t>
            </a:r>
            <a:endParaRPr sz="9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7" name="Google Shape;1117;p161"/>
          <p:cNvSpPr txBox="1"/>
          <p:nvPr/>
        </p:nvSpPr>
        <p:spPr>
          <a:xfrm>
            <a:off x="7820814" y="3674453"/>
            <a:ext cx="1243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sz="900" b="1" dirty="0">
                <a:latin typeface="Montserrat"/>
                <a:ea typeface="Montserrat"/>
                <a:cs typeface="Montserrat"/>
                <a:sym typeface="Montserrat"/>
              </a:rPr>
              <a:t>Прочие МБТ</a:t>
            </a:r>
            <a:endParaRPr sz="9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2" y="557912"/>
            <a:ext cx="6877050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7394677"/>
              </p:ext>
            </p:extLst>
          </p:nvPr>
        </p:nvGraphicFramePr>
        <p:xfrm>
          <a:off x="172649" y="1536136"/>
          <a:ext cx="7455877" cy="337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3114" y="1436109"/>
            <a:ext cx="5729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b="1" dirty="0" err="1" smtClean="0"/>
              <a:t>тыс.руб</a:t>
            </a:r>
            <a:r>
              <a:rPr lang="ru-RU" sz="700" b="1" dirty="0" smtClean="0"/>
              <a:t>.</a:t>
            </a:r>
            <a:endParaRPr lang="ru-RU" sz="700" b="1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56943220"/>
              </p:ext>
            </p:extLst>
          </p:nvPr>
        </p:nvGraphicFramePr>
        <p:xfrm>
          <a:off x="626652" y="751868"/>
          <a:ext cx="7025262" cy="146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47150" y="1242385"/>
            <a:ext cx="149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Monserrat"/>
              </a:rPr>
              <a:t>        Общая сумма </a:t>
            </a:r>
          </a:p>
          <a:p>
            <a:r>
              <a:rPr lang="ru-RU" sz="900" b="1" dirty="0" smtClean="0">
                <a:latin typeface="Monserrat"/>
              </a:rPr>
              <a:t>        МБТ, </a:t>
            </a:r>
            <a:r>
              <a:rPr lang="ru-RU" sz="900" b="1" dirty="0" err="1" smtClean="0">
                <a:latin typeface="Monserrat"/>
              </a:rPr>
              <a:t>тыс.руб</a:t>
            </a:r>
            <a:r>
              <a:rPr lang="ru-RU" sz="900" b="1" dirty="0" smtClean="0">
                <a:latin typeface="Monserrat"/>
              </a:rPr>
              <a:t>.</a:t>
            </a:r>
            <a:endParaRPr lang="ru-RU" sz="900" b="1" dirty="0">
              <a:latin typeface="Monserra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627687" y="1427051"/>
            <a:ext cx="3074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60"/>
          <p:cNvSpPr/>
          <p:nvPr/>
        </p:nvSpPr>
        <p:spPr>
          <a:xfrm rot="-5400000">
            <a:off x="2177475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60"/>
          <p:cNvSpPr/>
          <p:nvPr/>
        </p:nvSpPr>
        <p:spPr>
          <a:xfrm rot="-5400000">
            <a:off x="3108548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60"/>
          <p:cNvSpPr/>
          <p:nvPr/>
        </p:nvSpPr>
        <p:spPr>
          <a:xfrm rot="-5400000">
            <a:off x="4039621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60"/>
          <p:cNvSpPr/>
          <p:nvPr/>
        </p:nvSpPr>
        <p:spPr>
          <a:xfrm rot="-5400000">
            <a:off x="4970694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60"/>
          <p:cNvSpPr/>
          <p:nvPr/>
        </p:nvSpPr>
        <p:spPr>
          <a:xfrm rot="-5400000">
            <a:off x="2656571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2C4C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60"/>
          <p:cNvSpPr/>
          <p:nvPr/>
        </p:nvSpPr>
        <p:spPr>
          <a:xfrm rot="-5400000">
            <a:off x="3574085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60"/>
          <p:cNvSpPr/>
          <p:nvPr/>
        </p:nvSpPr>
        <p:spPr>
          <a:xfrm rot="-5400000">
            <a:off x="4491622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60"/>
          <p:cNvSpPr/>
          <p:nvPr/>
        </p:nvSpPr>
        <p:spPr>
          <a:xfrm rot="-5400000">
            <a:off x="2656571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6A5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60"/>
          <p:cNvSpPr/>
          <p:nvPr/>
        </p:nvSpPr>
        <p:spPr>
          <a:xfrm rot="-5400000">
            <a:off x="3574085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60"/>
          <p:cNvSpPr/>
          <p:nvPr/>
        </p:nvSpPr>
        <p:spPr>
          <a:xfrm rot="-5400000">
            <a:off x="4491622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60"/>
          <p:cNvSpPr/>
          <p:nvPr/>
        </p:nvSpPr>
        <p:spPr>
          <a:xfrm rot="-5400000">
            <a:off x="5422672" y="1837543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60"/>
          <p:cNvSpPr/>
          <p:nvPr/>
        </p:nvSpPr>
        <p:spPr>
          <a:xfrm rot="-5400000">
            <a:off x="5409148" y="3377775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60"/>
          <p:cNvSpPr/>
          <p:nvPr/>
        </p:nvSpPr>
        <p:spPr>
          <a:xfrm rot="-5400000">
            <a:off x="5901767" y="2612059"/>
            <a:ext cx="950400" cy="8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60"/>
          <p:cNvSpPr txBox="1"/>
          <p:nvPr/>
        </p:nvSpPr>
        <p:spPr>
          <a:xfrm>
            <a:off x="3929974" y="2666292"/>
            <a:ext cx="1188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всего</a:t>
            </a:r>
            <a:endParaRPr sz="1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4 832 037,0 тыс.руб</a:t>
            </a:r>
            <a:r>
              <a:rPr lang="ru" sz="1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sz="12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66" name="Google Shape;1066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889" y="2006176"/>
            <a:ext cx="563038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6468" y="2755548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7312" y="3479128"/>
            <a:ext cx="701241" cy="68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6323" y="3518133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1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50313" y="3546408"/>
            <a:ext cx="563038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1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42165" y="2748006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1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53865" y="2736675"/>
            <a:ext cx="659887" cy="64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1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01888" y="1959040"/>
            <a:ext cx="659887" cy="64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1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82679" y="1992951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6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92125" y="2000551"/>
            <a:ext cx="563038" cy="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6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38798" y="3518122"/>
            <a:ext cx="621119" cy="6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6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02513" y="2813369"/>
            <a:ext cx="486878" cy="4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60"/>
          <p:cNvSpPr txBox="1"/>
          <p:nvPr/>
        </p:nvSpPr>
        <p:spPr>
          <a:xfrm>
            <a:off x="0" y="319877"/>
            <a:ext cx="91440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Расходы бюджета муниципального образования на 2025 год</a:t>
            </a: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9" name="Google Shape;1079;p160"/>
          <p:cNvSpPr/>
          <p:nvPr/>
        </p:nvSpPr>
        <p:spPr>
          <a:xfrm>
            <a:off x="1276350" y="1482875"/>
            <a:ext cx="1573911" cy="438150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0" name="Google Shape;1080;p160"/>
          <p:cNvSpPr txBox="1"/>
          <p:nvPr/>
        </p:nvSpPr>
        <p:spPr>
          <a:xfrm>
            <a:off x="1115438" y="1151525"/>
            <a:ext cx="1582366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Образование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2 562 667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83</a:t>
            </a:r>
            <a:r>
              <a:rPr lang="en-US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 *</a:t>
            </a: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1" name="Google Shape;1081;p160"/>
          <p:cNvSpPr txBox="1"/>
          <p:nvPr/>
        </p:nvSpPr>
        <p:spPr>
          <a:xfrm>
            <a:off x="6165925" y="997650"/>
            <a:ext cx="2139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Общегосударственные расходы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639 851,0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132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2" name="Google Shape;1082;p160"/>
          <p:cNvSpPr/>
          <p:nvPr/>
        </p:nvSpPr>
        <p:spPr>
          <a:xfrm flipH="1">
            <a:off x="6126861" y="1482875"/>
            <a:ext cx="1573911" cy="438150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3" name="Google Shape;1083;p160"/>
          <p:cNvSpPr/>
          <p:nvPr/>
        </p:nvSpPr>
        <p:spPr>
          <a:xfrm rot="10800000" flipH="1">
            <a:off x="1276350" y="4188667"/>
            <a:ext cx="1573911" cy="400206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4" name="Google Shape;1084;p160"/>
          <p:cNvSpPr txBox="1"/>
          <p:nvPr/>
        </p:nvSpPr>
        <p:spPr>
          <a:xfrm>
            <a:off x="695371" y="4126200"/>
            <a:ext cx="19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Охрана окружающей среды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12 856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52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5" name="Google Shape;1085;p160"/>
          <p:cNvSpPr/>
          <p:nvPr/>
        </p:nvSpPr>
        <p:spPr>
          <a:xfrm rot="10800000">
            <a:off x="6165976" y="4188659"/>
            <a:ext cx="1625475" cy="526218"/>
          </a:xfrm>
          <a:custGeom>
            <a:avLst/>
            <a:gdLst/>
            <a:ahLst/>
            <a:cxnLst/>
            <a:rect l="l" t="t" r="r" b="b"/>
            <a:pathLst>
              <a:path w="51435" h="17526" extrusionOk="0">
                <a:moveTo>
                  <a:pt x="51435" y="17526"/>
                </a:moveTo>
                <a:lnTo>
                  <a:pt x="41148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6" name="Google Shape;1086;p160"/>
          <p:cNvSpPr txBox="1"/>
          <p:nvPr/>
        </p:nvSpPr>
        <p:spPr>
          <a:xfrm>
            <a:off x="6165901" y="4126200"/>
            <a:ext cx="2384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Обслуживание государственного и муниципального долга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22 558,0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139</a:t>
            </a:r>
            <a:r>
              <a:rPr lang="en-US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7" name="Google Shape;1087;p160"/>
          <p:cNvSpPr/>
          <p:nvPr/>
        </p:nvSpPr>
        <p:spPr>
          <a:xfrm>
            <a:off x="3152775" y="1390650"/>
            <a:ext cx="1133475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8" name="Google Shape;1088;p160"/>
          <p:cNvSpPr txBox="1"/>
          <p:nvPr/>
        </p:nvSpPr>
        <p:spPr>
          <a:xfrm>
            <a:off x="2738663" y="929950"/>
            <a:ext cx="19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Жилищно-коммунальное хозяйство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486 014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85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9" name="Google Shape;1089;p160"/>
          <p:cNvSpPr/>
          <p:nvPr/>
        </p:nvSpPr>
        <p:spPr>
          <a:xfrm flipH="1">
            <a:off x="4781987" y="1390650"/>
            <a:ext cx="1220413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0" name="Google Shape;1090;p160"/>
          <p:cNvSpPr/>
          <p:nvPr/>
        </p:nvSpPr>
        <p:spPr>
          <a:xfrm rot="10800000">
            <a:off x="4762253" y="4185583"/>
            <a:ext cx="1133475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1" name="Google Shape;1091;p160"/>
          <p:cNvSpPr/>
          <p:nvPr/>
        </p:nvSpPr>
        <p:spPr>
          <a:xfrm rot="10800000" flipH="1">
            <a:off x="3239287" y="4185575"/>
            <a:ext cx="1072834" cy="523875"/>
          </a:xfrm>
          <a:custGeom>
            <a:avLst/>
            <a:gdLst/>
            <a:ahLst/>
            <a:cxnLst/>
            <a:rect l="l" t="t" r="r" b="b"/>
            <a:pathLst>
              <a:path w="45339" h="20955" extrusionOk="0">
                <a:moveTo>
                  <a:pt x="45339" y="20955"/>
                </a:moveTo>
                <a:lnTo>
                  <a:pt x="4533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2" name="Google Shape;1092;p160"/>
          <p:cNvSpPr txBox="1"/>
          <p:nvPr/>
        </p:nvSpPr>
        <p:spPr>
          <a:xfrm>
            <a:off x="4465100" y="992222"/>
            <a:ext cx="19617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Национальная экономика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664 287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61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3" name="Google Shape;1093;p160"/>
          <p:cNvSpPr txBox="1"/>
          <p:nvPr/>
        </p:nvSpPr>
        <p:spPr>
          <a:xfrm>
            <a:off x="4572000" y="4392275"/>
            <a:ext cx="1961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Здравоохранение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655,0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Montserrat"/>
                <a:ea typeface="Montserrat"/>
                <a:cs typeface="Montserrat"/>
                <a:sym typeface="Montserrat"/>
              </a:rPr>
              <a:t>155</a:t>
            </a:r>
            <a:r>
              <a:rPr lang="en-US" sz="1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4" name="Google Shape;1094;p160"/>
          <p:cNvSpPr txBox="1"/>
          <p:nvPr/>
        </p:nvSpPr>
        <p:spPr>
          <a:xfrm>
            <a:off x="2530363" y="4384625"/>
            <a:ext cx="19617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Национальная </a:t>
            </a:r>
            <a:r>
              <a:rPr lang="ru" sz="1000" b="1" dirty="0" smtClean="0">
                <a:latin typeface="Montserrat"/>
                <a:ea typeface="Montserrat"/>
                <a:cs typeface="Montserrat"/>
                <a:sym typeface="Montserrat"/>
              </a:rPr>
              <a:t>оборона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5 818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lang="ru" sz="10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Montserrat"/>
                <a:ea typeface="Montserrat"/>
                <a:cs typeface="Montserrat"/>
                <a:sym typeface="Montserrat"/>
              </a:rPr>
              <a:t>113 %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5" name="Google Shape;1095;p160"/>
          <p:cNvSpPr/>
          <p:nvPr/>
        </p:nvSpPr>
        <p:spPr>
          <a:xfrm>
            <a:off x="6715125" y="2409825"/>
            <a:ext cx="2038350" cy="276225"/>
          </a:xfrm>
          <a:custGeom>
            <a:avLst/>
            <a:gdLst/>
            <a:ahLst/>
            <a:cxnLst/>
            <a:rect l="l" t="t" r="r" b="b"/>
            <a:pathLst>
              <a:path w="81534" h="11049" extrusionOk="0">
                <a:moveTo>
                  <a:pt x="0" y="11049"/>
                </a:moveTo>
                <a:lnTo>
                  <a:pt x="9144" y="0"/>
                </a:lnTo>
                <a:lnTo>
                  <a:pt x="81534" y="381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6" name="Google Shape;1096;p160"/>
          <p:cNvSpPr txBox="1"/>
          <p:nvPr/>
        </p:nvSpPr>
        <p:spPr>
          <a:xfrm>
            <a:off x="6865238" y="1990150"/>
            <a:ext cx="19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Культура и кинематография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287 658,0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Montserrat"/>
                <a:ea typeface="Montserrat"/>
                <a:cs typeface="Montserrat"/>
                <a:sym typeface="Montserrat"/>
              </a:rPr>
              <a:t>130</a:t>
            </a:r>
            <a:r>
              <a:rPr lang="en-US" sz="10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7" name="Google Shape;1097;p160"/>
          <p:cNvSpPr/>
          <p:nvPr/>
        </p:nvSpPr>
        <p:spPr>
          <a:xfrm flipH="1">
            <a:off x="812898" y="2433650"/>
            <a:ext cx="1476377" cy="276225"/>
          </a:xfrm>
          <a:custGeom>
            <a:avLst/>
            <a:gdLst/>
            <a:ahLst/>
            <a:cxnLst/>
            <a:rect l="l" t="t" r="r" b="b"/>
            <a:pathLst>
              <a:path w="81534" h="11049" extrusionOk="0">
                <a:moveTo>
                  <a:pt x="0" y="11049"/>
                </a:moveTo>
                <a:lnTo>
                  <a:pt x="9144" y="0"/>
                </a:lnTo>
                <a:lnTo>
                  <a:pt x="81534" y="381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8" name="Google Shape;1098;p160"/>
          <p:cNvSpPr txBox="1"/>
          <p:nvPr/>
        </p:nvSpPr>
        <p:spPr>
          <a:xfrm>
            <a:off x="290588" y="1966813"/>
            <a:ext cx="1961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Физическая культура и спорт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60 735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110</a:t>
            </a:r>
            <a:r>
              <a:rPr lang="en-US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9" name="Google Shape;1099;p160"/>
          <p:cNvSpPr/>
          <p:nvPr/>
        </p:nvSpPr>
        <p:spPr>
          <a:xfrm>
            <a:off x="5887938" y="3310325"/>
            <a:ext cx="2695575" cy="419100"/>
          </a:xfrm>
          <a:custGeom>
            <a:avLst/>
            <a:gdLst/>
            <a:ahLst/>
            <a:cxnLst/>
            <a:rect l="l" t="t" r="r" b="b"/>
            <a:pathLst>
              <a:path w="107823" h="16764" extrusionOk="0">
                <a:moveTo>
                  <a:pt x="0" y="0"/>
                </a:moveTo>
                <a:lnTo>
                  <a:pt x="32004" y="16764"/>
                </a:lnTo>
                <a:lnTo>
                  <a:pt x="107823" y="16764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0" name="Google Shape;1100;p160"/>
          <p:cNvSpPr/>
          <p:nvPr/>
        </p:nvSpPr>
        <p:spPr>
          <a:xfrm flipH="1">
            <a:off x="395426" y="3313750"/>
            <a:ext cx="2732774" cy="419100"/>
          </a:xfrm>
          <a:custGeom>
            <a:avLst/>
            <a:gdLst/>
            <a:ahLst/>
            <a:cxnLst/>
            <a:rect l="l" t="t" r="r" b="b"/>
            <a:pathLst>
              <a:path w="107823" h="16764" extrusionOk="0">
                <a:moveTo>
                  <a:pt x="0" y="0"/>
                </a:moveTo>
                <a:lnTo>
                  <a:pt x="32004" y="16764"/>
                </a:lnTo>
                <a:lnTo>
                  <a:pt x="107823" y="16764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1" name="Google Shape;1101;p160"/>
          <p:cNvSpPr txBox="1"/>
          <p:nvPr/>
        </p:nvSpPr>
        <p:spPr>
          <a:xfrm>
            <a:off x="6811063" y="3009175"/>
            <a:ext cx="19617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Национальная безопасность и правоохранительная деятельность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55 411,0 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тыс.руб.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102</a:t>
            </a:r>
            <a:r>
              <a:rPr lang="ru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2" name="Google Shape;1102;p160"/>
          <p:cNvSpPr txBox="1"/>
          <p:nvPr/>
        </p:nvSpPr>
        <p:spPr>
          <a:xfrm>
            <a:off x="290588" y="3404925"/>
            <a:ext cx="1961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latin typeface="Montserrat"/>
                <a:ea typeface="Montserrat"/>
                <a:cs typeface="Montserrat"/>
                <a:sym typeface="Montserrat"/>
              </a:rPr>
              <a:t>Социальная политика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33 528,0 тыс.руб</a:t>
            </a:r>
            <a:r>
              <a:rPr lang="ru" sz="1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99</a:t>
            </a:r>
            <a:r>
              <a:rPr lang="en-US" sz="1000" dirty="0" smtClean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000" dirty="0" smtClean="0">
                <a:latin typeface="Montserrat"/>
                <a:ea typeface="Montserrat"/>
                <a:cs typeface="Montserrat"/>
                <a:sym typeface="Montserrat"/>
              </a:rPr>
              <a:t>%*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969;p156"/>
          <p:cNvSpPr/>
          <p:nvPr/>
        </p:nvSpPr>
        <p:spPr>
          <a:xfrm rot="-5400000" flipH="1">
            <a:off x="3718825" y="-2574950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7756187" y="752273"/>
            <a:ext cx="130999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600" dirty="0" smtClean="0">
                <a:latin typeface="Montserrat Medium" charset="-52"/>
              </a:rPr>
              <a:t>* темп роста к уровню прошлого года</a:t>
            </a:r>
            <a:endParaRPr lang="ru-RU" sz="600" dirty="0">
              <a:latin typeface="Montserrat Medium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 Medium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 Medium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567657" y="2851905"/>
            <a:ext cx="4342504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en-US" sz="700" dirty="0" smtClean="0">
                <a:solidFill>
                  <a:schemeClr val="tx1"/>
                </a:solidFill>
                <a:latin typeface="Montserrat" charset="-52"/>
              </a:rPr>
              <a:t>       </a:t>
            </a: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26 образовательных учреждений</a:t>
            </a:r>
            <a:r>
              <a:rPr lang="en-US" sz="700" dirty="0" smtClean="0">
                <a:solidFill>
                  <a:schemeClr val="tx1"/>
                </a:solidFill>
                <a:latin typeface="Montserrat" charset="-52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– юридических лиц: </a:t>
            </a:r>
          </a:p>
          <a:p>
            <a:pPr marL="171450" lvl="0" indent="-17145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45 детских садов (воспитанников – 4537 чел.), </a:t>
            </a:r>
          </a:p>
          <a:p>
            <a:pPr marL="171450" lvl="0" indent="-17145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23 школы (учащихся  10014 чел.), </a:t>
            </a:r>
          </a:p>
          <a:p>
            <a:pPr marL="171450" lvl="0" indent="-17145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2 учреждения дополнительного образования (среднегодовая численность обучающихся - 10508 чел.)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700" dirty="0" smtClean="0">
                <a:solidFill>
                  <a:schemeClr val="tx1"/>
                </a:solidFill>
                <a:latin typeface="Montserrat" charset="-52"/>
              </a:rPr>
              <a:t>Организован подвоз 2507 детей по 70 маршрутам на 38 транспортных единицах.</a:t>
            </a:r>
            <a:endParaRPr lang="ru-RU" sz="700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7657" y="3638417"/>
            <a:ext cx="4337705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Основные мероприятия: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реализация мероприятий по созданию и функционированию центров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 «Точка роста» - 3 000,0 тыс. руб.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на антитеррористическую безопасность и подготовку </a:t>
            </a:r>
            <a:r>
              <a:rPr lang="ru-RU" sz="700" dirty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образовательных учреждений к 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Arial" pitchFamily="34" charset="0"/>
              </a:rPr>
              <a:t>новому учебному году -37 080,0 тыс.руб.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Light" charset="-52"/>
              </a:rPr>
              <a:t>на реализацию программы персонифицированного финансирования дополнительного образования детей -  14 300,0 тыс. руб.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Light" charset="-52"/>
              </a:rPr>
              <a:t> на уплату налога на имущество организаций и земельного налога – 73 530,3 тыс. руб.</a:t>
            </a:r>
          </a:p>
          <a:p>
            <a:r>
              <a:rPr lang="ru-RU" sz="700" dirty="0" smtClean="0">
                <a:latin typeface="Montserrat Light" charset="-52"/>
              </a:rPr>
              <a:t>- на реализацию наказов избирателей депутатам Госсовета УР – 1 800,0 тыс. руб.</a:t>
            </a:r>
          </a:p>
          <a:p>
            <a:r>
              <a:rPr lang="ru-RU" sz="700" dirty="0" smtClean="0">
                <a:latin typeface="Montserrat Light" charset="-52"/>
              </a:rPr>
              <a:t>- на реализацию наказов избирателей депутатам Совета депутатов </a:t>
            </a:r>
            <a:r>
              <a:rPr lang="ru-RU" sz="700" dirty="0" err="1" smtClean="0">
                <a:latin typeface="Montserrat Light" charset="-52"/>
              </a:rPr>
              <a:t>Завьяловского</a:t>
            </a:r>
            <a:r>
              <a:rPr lang="ru-RU" sz="700" dirty="0" smtClean="0">
                <a:latin typeface="Montserrat Light" charset="-52"/>
              </a:rPr>
              <a:t> района – 925,0 тыс. руб.</a:t>
            </a:r>
          </a:p>
          <a:p>
            <a:pPr>
              <a:buFontTx/>
              <a:buChar char="-"/>
            </a:pPr>
            <a:endParaRPr lang="ru-RU" sz="700" dirty="0" smtClean="0">
              <a:solidFill>
                <a:schemeClr val="tx1"/>
              </a:solidFill>
              <a:latin typeface="Montserrat Light" charset="-52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17751185"/>
              </p:ext>
            </p:extLst>
          </p:nvPr>
        </p:nvGraphicFramePr>
        <p:xfrm>
          <a:off x="5275385" y="878466"/>
          <a:ext cx="3727439" cy="154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002708267"/>
              </p:ext>
            </p:extLst>
          </p:nvPr>
        </p:nvGraphicFramePr>
        <p:xfrm>
          <a:off x="5339329" y="2336623"/>
          <a:ext cx="3606444" cy="137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525340889"/>
              </p:ext>
            </p:extLst>
          </p:nvPr>
        </p:nvGraphicFramePr>
        <p:xfrm>
          <a:off x="5352116" y="3591500"/>
          <a:ext cx="3612377" cy="1408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5" name="Google Shape;1931;p176"/>
          <p:cNvGrpSpPr/>
          <p:nvPr/>
        </p:nvGrpSpPr>
        <p:grpSpPr>
          <a:xfrm>
            <a:off x="1267559" y="1715570"/>
            <a:ext cx="1087006" cy="1134459"/>
            <a:chOff x="3801340" y="2152390"/>
            <a:chExt cx="1939727" cy="2008301"/>
          </a:xfrm>
        </p:grpSpPr>
        <p:sp>
          <p:nvSpPr>
            <p:cNvPr id="19" name="Google Shape;1934;p176"/>
            <p:cNvSpPr/>
            <p:nvPr/>
          </p:nvSpPr>
          <p:spPr>
            <a:xfrm>
              <a:off x="4037420" y="2152390"/>
              <a:ext cx="1703647" cy="1703644"/>
            </a:xfrm>
            <a:prstGeom prst="cube">
              <a:avLst>
                <a:gd name="adj" fmla="val 25000"/>
              </a:avLst>
            </a:prstGeom>
            <a:solidFill>
              <a:srgbClr val="18AA9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17" name="Google Shape;1936;p176"/>
            <p:cNvSpPr txBox="1"/>
            <p:nvPr/>
          </p:nvSpPr>
          <p:spPr>
            <a:xfrm>
              <a:off x="3801340" y="2584168"/>
              <a:ext cx="1750290" cy="1576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Развитие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системы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воспитания и дополнительно-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го образования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детей </a:t>
              </a:r>
            </a:p>
          </p:txBody>
        </p:sp>
      </p:grpSp>
      <p:grpSp>
        <p:nvGrpSpPr>
          <p:cNvPr id="20" name="Google Shape;1937;p176"/>
          <p:cNvGrpSpPr/>
          <p:nvPr/>
        </p:nvGrpSpPr>
        <p:grpSpPr>
          <a:xfrm>
            <a:off x="2336277" y="1072735"/>
            <a:ext cx="953510" cy="943268"/>
            <a:chOff x="5963700" y="2773245"/>
            <a:chExt cx="1788786" cy="1737025"/>
          </a:xfrm>
        </p:grpSpPr>
        <p:sp>
          <p:nvSpPr>
            <p:cNvPr id="24" name="Google Shape;1940;p176"/>
            <p:cNvSpPr/>
            <p:nvPr/>
          </p:nvSpPr>
          <p:spPr>
            <a:xfrm>
              <a:off x="6048841" y="2773245"/>
              <a:ext cx="1703645" cy="1703646"/>
            </a:xfrm>
            <a:prstGeom prst="cube">
              <a:avLst>
                <a:gd name="adj" fmla="val 25000"/>
              </a:avLst>
            </a:prstGeom>
            <a:solidFill>
              <a:srgbClr val="F2C13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22" name="Google Shape;1942;p176"/>
            <p:cNvSpPr txBox="1"/>
            <p:nvPr/>
          </p:nvSpPr>
          <p:spPr>
            <a:xfrm>
              <a:off x="5963700" y="3389833"/>
              <a:ext cx="1509264" cy="1120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Совершенство-вание кадрового обеспечения </a:t>
              </a:r>
            </a:p>
          </p:txBody>
        </p:sp>
      </p:grpSp>
      <p:grpSp>
        <p:nvGrpSpPr>
          <p:cNvPr id="25" name="Google Shape;1943;p176"/>
          <p:cNvGrpSpPr/>
          <p:nvPr/>
        </p:nvGrpSpPr>
        <p:grpSpPr>
          <a:xfrm>
            <a:off x="3211475" y="1692995"/>
            <a:ext cx="982322" cy="900898"/>
            <a:chOff x="7663304" y="2162962"/>
            <a:chExt cx="1712631" cy="1703646"/>
          </a:xfrm>
        </p:grpSpPr>
        <p:sp>
          <p:nvSpPr>
            <p:cNvPr id="29" name="Google Shape;1946;p176"/>
            <p:cNvSpPr/>
            <p:nvPr/>
          </p:nvSpPr>
          <p:spPr>
            <a:xfrm>
              <a:off x="7672289" y="2162962"/>
              <a:ext cx="1703646" cy="1703646"/>
            </a:xfrm>
            <a:prstGeom prst="cube">
              <a:avLst>
                <a:gd name="adj" fmla="val 25000"/>
              </a:avLst>
            </a:prstGeom>
            <a:solidFill>
              <a:srgbClr val="F68E2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27" name="Google Shape;1948;p176"/>
            <p:cNvSpPr txBox="1"/>
            <p:nvPr/>
          </p:nvSpPr>
          <p:spPr>
            <a:xfrm>
              <a:off x="7663304" y="2739510"/>
              <a:ext cx="1404265" cy="1065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Создание условий для реализации муниципаль-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ной программы </a:t>
              </a:r>
            </a:p>
          </p:txBody>
        </p:sp>
      </p:grpSp>
      <p:grpSp>
        <p:nvGrpSpPr>
          <p:cNvPr id="30" name="Google Shape;1949;p176"/>
          <p:cNvGrpSpPr/>
          <p:nvPr/>
        </p:nvGrpSpPr>
        <p:grpSpPr>
          <a:xfrm>
            <a:off x="4265178" y="1093154"/>
            <a:ext cx="970057" cy="914929"/>
            <a:chOff x="9275526" y="2757377"/>
            <a:chExt cx="1759756" cy="1703646"/>
          </a:xfrm>
        </p:grpSpPr>
        <p:sp>
          <p:nvSpPr>
            <p:cNvPr id="35" name="Google Shape;1952;p176"/>
            <p:cNvSpPr/>
            <p:nvPr/>
          </p:nvSpPr>
          <p:spPr>
            <a:xfrm>
              <a:off x="9331636" y="2757377"/>
              <a:ext cx="1703646" cy="1703646"/>
            </a:xfrm>
            <a:prstGeom prst="cube">
              <a:avLst>
                <a:gd name="adj" fmla="val 25000"/>
              </a:avLst>
            </a:prstGeom>
            <a:solidFill>
              <a:srgbClr val="C6212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33" name="Google Shape;1954;p176"/>
            <p:cNvSpPr txBox="1"/>
            <p:nvPr/>
          </p:nvSpPr>
          <p:spPr>
            <a:xfrm>
              <a:off x="9275526" y="3433846"/>
              <a:ext cx="1472388" cy="1027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Организация детского и школьного питания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endParaRPr sz="6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grpSp>
        <p:nvGrpSpPr>
          <p:cNvPr id="36" name="Google Shape;1955;p176"/>
          <p:cNvGrpSpPr/>
          <p:nvPr/>
        </p:nvGrpSpPr>
        <p:grpSpPr>
          <a:xfrm>
            <a:off x="502751" y="1080655"/>
            <a:ext cx="940868" cy="1123082"/>
            <a:chOff x="2758895" y="2789312"/>
            <a:chExt cx="1703645" cy="2063054"/>
          </a:xfrm>
        </p:grpSpPr>
        <p:sp>
          <p:nvSpPr>
            <p:cNvPr id="40" name="Google Shape;1958;p176"/>
            <p:cNvSpPr/>
            <p:nvPr/>
          </p:nvSpPr>
          <p:spPr>
            <a:xfrm>
              <a:off x="2758895" y="2789312"/>
              <a:ext cx="1703645" cy="1703646"/>
            </a:xfrm>
            <a:prstGeom prst="cube">
              <a:avLst>
                <a:gd name="adj" fmla="val 25000"/>
              </a:avLst>
            </a:prstGeom>
            <a:solidFill>
              <a:srgbClr val="45B0D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800" b="0" i="0" u="none" strike="noStrike" cap="none">
                <a:solidFill>
                  <a:srgbClr val="FFFFFF"/>
                </a:solidFill>
                <a:latin typeface="Montserrat" charset="-52"/>
                <a:sym typeface="Arial"/>
              </a:endParaRPr>
            </a:p>
          </p:txBody>
        </p:sp>
        <p:sp>
          <p:nvSpPr>
            <p:cNvPr id="38" name="Google Shape;1959;p176"/>
            <p:cNvSpPr txBox="1"/>
            <p:nvPr/>
          </p:nvSpPr>
          <p:spPr>
            <a:xfrm>
              <a:off x="2758896" y="3478630"/>
              <a:ext cx="1341280" cy="1373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Развитие общего образования 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80936" y="570689"/>
            <a:ext cx="607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«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Развитие образования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»  </a:t>
            </a:r>
            <a:endParaRPr lang="ru-RU" sz="10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027" y="2037922"/>
            <a:ext cx="108923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>
                <a:solidFill>
                  <a:schemeClr val="tx1"/>
                </a:solidFill>
                <a:latin typeface="Montserrat" charset="-52"/>
              </a:rPr>
              <a:t> </a:t>
            </a: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1 538 775,1  тыс.руб.</a:t>
            </a:r>
            <a:endParaRPr lang="ru-RU" sz="600" dirty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6432" y="2677956"/>
            <a:ext cx="88339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tx1"/>
                </a:solidFill>
                <a:latin typeface="Montserrat Light" charset="-52"/>
              </a:rPr>
              <a:t>152 522,9 тыс.руб</a:t>
            </a:r>
            <a:r>
              <a:rPr lang="ru-RU" sz="600" dirty="0">
                <a:solidFill>
                  <a:schemeClr val="tx1"/>
                </a:solidFill>
                <a:latin typeface="Montserrat Light" charset="-52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88076" y="2002367"/>
            <a:ext cx="841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 smtClean="0">
                <a:latin typeface="Montserrat" charset="-52"/>
              </a:rPr>
              <a:t>49 543,5 </a:t>
            </a:r>
            <a:r>
              <a:rPr lang="ru-RU" sz="600" dirty="0" err="1" smtClean="0">
                <a:latin typeface="Montserrat" charset="-52"/>
              </a:rPr>
              <a:t>тыс.руб</a:t>
            </a:r>
            <a:r>
              <a:rPr lang="ru-RU" sz="600" dirty="0">
                <a:latin typeface="Montserrat" charset="-52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1480" y="2593893"/>
            <a:ext cx="88838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 smtClean="0">
                <a:latin typeface="Montserrat" charset="-52"/>
              </a:rPr>
              <a:t>828 385,9 </a:t>
            </a:r>
            <a:r>
              <a:rPr lang="ru-RU" sz="600" dirty="0" err="1" smtClean="0">
                <a:latin typeface="Montserrat" charset="-52"/>
              </a:rPr>
              <a:t>тыс.руб</a:t>
            </a:r>
            <a:r>
              <a:rPr lang="ru-RU" sz="600" dirty="0">
                <a:latin typeface="Montserrat" charset="-52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96108" y="1997877"/>
            <a:ext cx="87057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14 544,2 тыс.руб.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496" y="880062"/>
            <a:ext cx="95410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ПОДПРОГРАММЫ: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3067;p189"/>
          <p:cNvGrpSpPr/>
          <p:nvPr/>
        </p:nvGrpSpPr>
        <p:grpSpPr>
          <a:xfrm>
            <a:off x="55240" y="1712462"/>
            <a:ext cx="1252331" cy="3301729"/>
            <a:chOff x="7075084" y="1755834"/>
            <a:chExt cx="1561630" cy="4968607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7" name="Google Shape;3068;p189"/>
            <p:cNvSpPr/>
            <p:nvPr/>
          </p:nvSpPr>
          <p:spPr>
            <a:xfrm>
              <a:off x="7856481" y="6092318"/>
              <a:ext cx="780233" cy="632123"/>
            </a:xfrm>
            <a:custGeom>
              <a:avLst/>
              <a:gdLst/>
              <a:ahLst/>
              <a:cxnLst/>
              <a:rect l="l" t="t" r="r" b="b"/>
              <a:pathLst>
                <a:path w="1191196" h="965073" extrusionOk="0">
                  <a:moveTo>
                    <a:pt x="0" y="965073"/>
                  </a:moveTo>
                  <a:lnTo>
                    <a:pt x="1191197" y="369379"/>
                  </a:lnTo>
                  <a:lnTo>
                    <a:pt x="1191197" y="0"/>
                  </a:lnTo>
                  <a:lnTo>
                    <a:pt x="0" y="595789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069;p189"/>
            <p:cNvSpPr/>
            <p:nvPr/>
          </p:nvSpPr>
          <p:spPr>
            <a:xfrm>
              <a:off x="7075084" y="5701620"/>
              <a:ext cx="1560467" cy="780233"/>
            </a:xfrm>
            <a:custGeom>
              <a:avLst/>
              <a:gdLst/>
              <a:ahLst/>
              <a:cxnLst/>
              <a:rect l="l" t="t" r="r" b="b"/>
              <a:pathLst>
                <a:path w="2382392" h="1191196" extrusionOk="0">
                  <a:moveTo>
                    <a:pt x="1191197" y="1191197"/>
                  </a:moveTo>
                  <a:lnTo>
                    <a:pt x="2382393" y="595599"/>
                  </a:lnTo>
                  <a:lnTo>
                    <a:pt x="1191197" y="0"/>
                  </a:lnTo>
                  <a:lnTo>
                    <a:pt x="0" y="595599"/>
                  </a:ln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070;p189"/>
            <p:cNvSpPr/>
            <p:nvPr/>
          </p:nvSpPr>
          <p:spPr>
            <a:xfrm>
              <a:off x="7075084" y="6092318"/>
              <a:ext cx="780233" cy="632123"/>
            </a:xfrm>
            <a:custGeom>
              <a:avLst/>
              <a:gdLst/>
              <a:ahLst/>
              <a:cxnLst/>
              <a:rect l="l" t="t" r="r" b="b"/>
              <a:pathLst>
                <a:path w="1191196" h="965073" extrusionOk="0">
                  <a:moveTo>
                    <a:pt x="0" y="369379"/>
                  </a:moveTo>
                  <a:lnTo>
                    <a:pt x="1191197" y="965073"/>
                  </a:lnTo>
                  <a:lnTo>
                    <a:pt x="1191197" y="595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071;p189"/>
            <p:cNvSpPr/>
            <p:nvPr/>
          </p:nvSpPr>
          <p:spPr>
            <a:xfrm>
              <a:off x="7856482" y="5875069"/>
              <a:ext cx="657889" cy="532987"/>
            </a:xfrm>
            <a:custGeom>
              <a:avLst/>
              <a:gdLst/>
              <a:ahLst/>
              <a:cxnLst/>
              <a:rect l="l" t="t" r="r" b="b"/>
              <a:pathLst>
                <a:path w="1004411" h="813720" extrusionOk="0">
                  <a:moveTo>
                    <a:pt x="0" y="813721"/>
                  </a:moveTo>
                  <a:lnTo>
                    <a:pt x="1004411" y="311468"/>
                  </a:lnTo>
                  <a:lnTo>
                    <a:pt x="1004411" y="0"/>
                  </a:lnTo>
                  <a:lnTo>
                    <a:pt x="0" y="502348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072;p189"/>
            <p:cNvSpPr/>
            <p:nvPr/>
          </p:nvSpPr>
          <p:spPr>
            <a:xfrm>
              <a:off x="7197611" y="5545603"/>
              <a:ext cx="1315778" cy="657889"/>
            </a:xfrm>
            <a:custGeom>
              <a:avLst/>
              <a:gdLst/>
              <a:ahLst/>
              <a:cxnLst/>
              <a:rect l="l" t="t" r="r" b="b"/>
              <a:pathLst>
                <a:path w="2008822" h="1004411" extrusionOk="0">
                  <a:moveTo>
                    <a:pt x="1004411" y="1004411"/>
                  </a:moveTo>
                  <a:lnTo>
                    <a:pt x="2008823" y="502253"/>
                  </a:lnTo>
                  <a:lnTo>
                    <a:pt x="1004411" y="0"/>
                  </a:lnTo>
                  <a:lnTo>
                    <a:pt x="0" y="502253"/>
                  </a:ln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073;p189"/>
            <p:cNvSpPr/>
            <p:nvPr/>
          </p:nvSpPr>
          <p:spPr>
            <a:xfrm>
              <a:off x="7197611" y="5875069"/>
              <a:ext cx="657889" cy="532987"/>
            </a:xfrm>
            <a:custGeom>
              <a:avLst/>
              <a:gdLst/>
              <a:ahLst/>
              <a:cxnLst/>
              <a:rect l="l" t="t" r="r" b="b"/>
              <a:pathLst>
                <a:path w="1004411" h="813720" extrusionOk="0">
                  <a:moveTo>
                    <a:pt x="0" y="311468"/>
                  </a:moveTo>
                  <a:lnTo>
                    <a:pt x="1004411" y="813721"/>
                  </a:lnTo>
                  <a:lnTo>
                    <a:pt x="1004411" y="502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074;p189"/>
            <p:cNvSpPr/>
            <p:nvPr/>
          </p:nvSpPr>
          <p:spPr>
            <a:xfrm>
              <a:off x="7423157" y="5533623"/>
              <a:ext cx="867811" cy="551679"/>
            </a:xfrm>
            <a:custGeom>
              <a:avLst/>
              <a:gdLst/>
              <a:ahLst/>
              <a:cxnLst/>
              <a:rect l="l" t="t" r="r" b="b"/>
              <a:pathLst>
                <a:path w="1071371" h="681085" extrusionOk="0">
                  <a:moveTo>
                    <a:pt x="535781" y="0"/>
                  </a:moveTo>
                  <a:lnTo>
                    <a:pt x="0" y="0"/>
                  </a:lnTo>
                  <a:lnTo>
                    <a:pt x="0" y="413195"/>
                  </a:lnTo>
                  <a:cubicBezTo>
                    <a:pt x="0" y="481775"/>
                    <a:pt x="52292" y="550259"/>
                    <a:pt x="156877" y="602647"/>
                  </a:cubicBezTo>
                  <a:cubicBezTo>
                    <a:pt x="366141" y="707231"/>
                    <a:pt x="705326" y="707231"/>
                    <a:pt x="914495" y="602647"/>
                  </a:cubicBezTo>
                  <a:cubicBezTo>
                    <a:pt x="1019080" y="550355"/>
                    <a:pt x="1071372" y="481775"/>
                    <a:pt x="1071372" y="413195"/>
                  </a:cubicBezTo>
                  <a:lnTo>
                    <a:pt x="1071372" y="0"/>
                  </a:lnTo>
                  <a:lnTo>
                    <a:pt x="535781" y="0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075;p189"/>
            <p:cNvSpPr/>
            <p:nvPr/>
          </p:nvSpPr>
          <p:spPr>
            <a:xfrm>
              <a:off x="7423158" y="5316961"/>
              <a:ext cx="867965" cy="433905"/>
            </a:xfrm>
            <a:custGeom>
              <a:avLst/>
              <a:gdLst/>
              <a:ahLst/>
              <a:cxnLst/>
              <a:rect l="l" t="t" r="r" b="b"/>
              <a:pathLst>
                <a:path w="1071562" h="535685" extrusionOk="0">
                  <a:moveTo>
                    <a:pt x="1071563" y="267843"/>
                  </a:moveTo>
                  <a:cubicBezTo>
                    <a:pt x="1071563" y="415769"/>
                    <a:pt x="831685" y="535686"/>
                    <a:pt x="535781" y="535686"/>
                  </a:cubicBezTo>
                  <a:cubicBezTo>
                    <a:pt x="239877" y="535686"/>
                    <a:pt x="0" y="415769"/>
                    <a:pt x="0" y="267843"/>
                  </a:cubicBezTo>
                  <a:cubicBezTo>
                    <a:pt x="0" y="119917"/>
                    <a:pt x="239877" y="0"/>
                    <a:pt x="535781" y="0"/>
                  </a:cubicBezTo>
                  <a:cubicBezTo>
                    <a:pt x="831685" y="0"/>
                    <a:pt x="1071563" y="119917"/>
                    <a:pt x="1071563" y="267843"/>
                  </a:cubicBez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076;p189"/>
            <p:cNvSpPr/>
            <p:nvPr/>
          </p:nvSpPr>
          <p:spPr>
            <a:xfrm>
              <a:off x="7473702" y="2506977"/>
              <a:ext cx="766664" cy="3146857"/>
            </a:xfrm>
            <a:custGeom>
              <a:avLst/>
              <a:gdLst/>
              <a:ahLst/>
              <a:cxnLst/>
              <a:rect l="l" t="t" r="r" b="b"/>
              <a:pathLst>
                <a:path w="946499" h="3885009" extrusionOk="0">
                  <a:moveTo>
                    <a:pt x="473297" y="0"/>
                  </a:moveTo>
                  <a:lnTo>
                    <a:pt x="0" y="0"/>
                  </a:lnTo>
                  <a:lnTo>
                    <a:pt x="0" y="3648361"/>
                  </a:lnTo>
                  <a:cubicBezTo>
                    <a:pt x="0" y="3708940"/>
                    <a:pt x="46196" y="3769519"/>
                    <a:pt x="138589" y="3815715"/>
                  </a:cubicBezTo>
                  <a:cubicBezTo>
                    <a:pt x="323374" y="3908108"/>
                    <a:pt x="623030" y="3908108"/>
                    <a:pt x="807911" y="3815715"/>
                  </a:cubicBezTo>
                  <a:cubicBezTo>
                    <a:pt x="900303" y="3769519"/>
                    <a:pt x="946499" y="3708940"/>
                    <a:pt x="946499" y="3648361"/>
                  </a:cubicBezTo>
                  <a:lnTo>
                    <a:pt x="946499" y="0"/>
                  </a:lnTo>
                  <a:lnTo>
                    <a:pt x="4732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077;p189"/>
            <p:cNvSpPr/>
            <p:nvPr/>
          </p:nvSpPr>
          <p:spPr>
            <a:xfrm>
              <a:off x="7473702" y="2315587"/>
              <a:ext cx="766741" cy="383294"/>
            </a:xfrm>
            <a:custGeom>
              <a:avLst/>
              <a:gdLst/>
              <a:ahLst/>
              <a:cxnLst/>
              <a:rect l="l" t="t" r="r" b="b"/>
              <a:pathLst>
                <a:path w="946594" h="473202" extrusionOk="0">
                  <a:moveTo>
                    <a:pt x="946595" y="236601"/>
                  </a:moveTo>
                  <a:cubicBezTo>
                    <a:pt x="946595" y="367272"/>
                    <a:pt x="734692" y="473202"/>
                    <a:pt x="473297" y="473202"/>
                  </a:cubicBezTo>
                  <a:cubicBezTo>
                    <a:pt x="211902" y="473202"/>
                    <a:pt x="0" y="367272"/>
                    <a:pt x="0" y="236601"/>
                  </a:cubicBezTo>
                  <a:cubicBezTo>
                    <a:pt x="0" y="105930"/>
                    <a:pt x="211902" y="0"/>
                    <a:pt x="473297" y="0"/>
                  </a:cubicBezTo>
                  <a:cubicBezTo>
                    <a:pt x="734692" y="0"/>
                    <a:pt x="946595" y="105930"/>
                    <a:pt x="946595" y="236601"/>
                  </a:cubicBezTo>
                  <a:close/>
                </a:path>
              </a:pathLst>
            </a:custGeom>
            <a:solidFill>
              <a:srgbClr val="D9CBB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078;p189"/>
            <p:cNvSpPr/>
            <p:nvPr/>
          </p:nvSpPr>
          <p:spPr>
            <a:xfrm>
              <a:off x="7423157" y="2248015"/>
              <a:ext cx="867811" cy="551679"/>
            </a:xfrm>
            <a:custGeom>
              <a:avLst/>
              <a:gdLst/>
              <a:ahLst/>
              <a:cxnLst/>
              <a:rect l="l" t="t" r="r" b="b"/>
              <a:pathLst>
                <a:path w="1071371" h="681085" extrusionOk="0">
                  <a:moveTo>
                    <a:pt x="535781" y="0"/>
                  </a:moveTo>
                  <a:lnTo>
                    <a:pt x="0" y="0"/>
                  </a:lnTo>
                  <a:lnTo>
                    <a:pt x="0" y="413195"/>
                  </a:lnTo>
                  <a:cubicBezTo>
                    <a:pt x="0" y="481774"/>
                    <a:pt x="52292" y="550259"/>
                    <a:pt x="156877" y="602647"/>
                  </a:cubicBezTo>
                  <a:cubicBezTo>
                    <a:pt x="366141" y="707231"/>
                    <a:pt x="705326" y="707231"/>
                    <a:pt x="914495" y="602647"/>
                  </a:cubicBezTo>
                  <a:cubicBezTo>
                    <a:pt x="1019080" y="550355"/>
                    <a:pt x="1071372" y="481774"/>
                    <a:pt x="1071372" y="413195"/>
                  </a:cubicBezTo>
                  <a:lnTo>
                    <a:pt x="1071372" y="0"/>
                  </a:lnTo>
                  <a:lnTo>
                    <a:pt x="535781" y="0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079;p189"/>
            <p:cNvSpPr/>
            <p:nvPr/>
          </p:nvSpPr>
          <p:spPr>
            <a:xfrm>
              <a:off x="7423158" y="2031353"/>
              <a:ext cx="867965" cy="433906"/>
            </a:xfrm>
            <a:custGeom>
              <a:avLst/>
              <a:gdLst/>
              <a:ahLst/>
              <a:cxnLst/>
              <a:rect l="l" t="t" r="r" b="b"/>
              <a:pathLst>
                <a:path w="1071562" h="535686" extrusionOk="0">
                  <a:moveTo>
                    <a:pt x="1071563" y="267843"/>
                  </a:moveTo>
                  <a:cubicBezTo>
                    <a:pt x="1071563" y="415769"/>
                    <a:pt x="831685" y="535686"/>
                    <a:pt x="535781" y="535686"/>
                  </a:cubicBezTo>
                  <a:cubicBezTo>
                    <a:pt x="239877" y="535686"/>
                    <a:pt x="0" y="415769"/>
                    <a:pt x="0" y="267843"/>
                  </a:cubicBezTo>
                  <a:cubicBezTo>
                    <a:pt x="0" y="119917"/>
                    <a:pt x="239877" y="0"/>
                    <a:pt x="535781" y="0"/>
                  </a:cubicBezTo>
                  <a:cubicBezTo>
                    <a:pt x="831685" y="0"/>
                    <a:pt x="1071563" y="119917"/>
                    <a:pt x="1071563" y="267843"/>
                  </a:cubicBez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080;p189"/>
            <p:cNvSpPr/>
            <p:nvPr/>
          </p:nvSpPr>
          <p:spPr>
            <a:xfrm>
              <a:off x="7473702" y="2031275"/>
              <a:ext cx="766664" cy="382714"/>
            </a:xfrm>
            <a:custGeom>
              <a:avLst/>
              <a:gdLst/>
              <a:ahLst/>
              <a:cxnLst/>
              <a:rect l="l" t="t" r="r" b="b"/>
              <a:pathLst>
                <a:path w="946499" h="472487" extrusionOk="0">
                  <a:moveTo>
                    <a:pt x="473297" y="0"/>
                  </a:moveTo>
                  <a:lnTo>
                    <a:pt x="0" y="0"/>
                  </a:lnTo>
                  <a:lnTo>
                    <a:pt x="0" y="235839"/>
                  </a:lnTo>
                  <a:cubicBezTo>
                    <a:pt x="0" y="296418"/>
                    <a:pt x="46196" y="356997"/>
                    <a:pt x="138589" y="403193"/>
                  </a:cubicBezTo>
                  <a:cubicBezTo>
                    <a:pt x="323374" y="495586"/>
                    <a:pt x="623030" y="495586"/>
                    <a:pt x="807911" y="403193"/>
                  </a:cubicBezTo>
                  <a:cubicBezTo>
                    <a:pt x="900303" y="356997"/>
                    <a:pt x="946499" y="296418"/>
                    <a:pt x="946499" y="235839"/>
                  </a:cubicBezTo>
                  <a:lnTo>
                    <a:pt x="946499" y="0"/>
                  </a:lnTo>
                  <a:lnTo>
                    <a:pt x="4732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81;p189"/>
            <p:cNvSpPr/>
            <p:nvPr/>
          </p:nvSpPr>
          <p:spPr>
            <a:xfrm>
              <a:off x="7473702" y="1839885"/>
              <a:ext cx="766741" cy="383294"/>
            </a:xfrm>
            <a:custGeom>
              <a:avLst/>
              <a:gdLst/>
              <a:ahLst/>
              <a:cxnLst/>
              <a:rect l="l" t="t" r="r" b="b"/>
              <a:pathLst>
                <a:path w="946594" h="473202" extrusionOk="0">
                  <a:moveTo>
                    <a:pt x="946595" y="236601"/>
                  </a:moveTo>
                  <a:cubicBezTo>
                    <a:pt x="946595" y="367272"/>
                    <a:pt x="734692" y="473202"/>
                    <a:pt x="473297" y="473202"/>
                  </a:cubicBezTo>
                  <a:cubicBezTo>
                    <a:pt x="211902" y="473202"/>
                    <a:pt x="0" y="367272"/>
                    <a:pt x="0" y="236601"/>
                  </a:cubicBezTo>
                  <a:cubicBezTo>
                    <a:pt x="0" y="105930"/>
                    <a:pt x="211902" y="0"/>
                    <a:pt x="473297" y="0"/>
                  </a:cubicBezTo>
                  <a:cubicBezTo>
                    <a:pt x="734692" y="0"/>
                    <a:pt x="946595" y="105930"/>
                    <a:pt x="946595" y="236601"/>
                  </a:cubicBezTo>
                  <a:close/>
                </a:path>
              </a:pathLst>
            </a:custGeom>
            <a:solidFill>
              <a:srgbClr val="F4FCFF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082;p189"/>
            <p:cNvSpPr/>
            <p:nvPr/>
          </p:nvSpPr>
          <p:spPr>
            <a:xfrm>
              <a:off x="7423157" y="1972488"/>
              <a:ext cx="867811" cy="275858"/>
            </a:xfrm>
            <a:custGeom>
              <a:avLst/>
              <a:gdLst/>
              <a:ahLst/>
              <a:cxnLst/>
              <a:rect l="l" t="t" r="r" b="b"/>
              <a:pathLst>
                <a:path w="1071371" h="340566" extrusionOk="0">
                  <a:moveTo>
                    <a:pt x="535781" y="0"/>
                  </a:moveTo>
                  <a:lnTo>
                    <a:pt x="0" y="0"/>
                  </a:lnTo>
                  <a:lnTo>
                    <a:pt x="0" y="72676"/>
                  </a:lnTo>
                  <a:cubicBezTo>
                    <a:pt x="0" y="141256"/>
                    <a:pt x="52292" y="209740"/>
                    <a:pt x="156877" y="262128"/>
                  </a:cubicBezTo>
                  <a:cubicBezTo>
                    <a:pt x="366141" y="366713"/>
                    <a:pt x="705326" y="366713"/>
                    <a:pt x="914495" y="262128"/>
                  </a:cubicBezTo>
                  <a:cubicBezTo>
                    <a:pt x="1019080" y="209836"/>
                    <a:pt x="1071372" y="141256"/>
                    <a:pt x="1071372" y="72676"/>
                  </a:cubicBezTo>
                  <a:lnTo>
                    <a:pt x="1071372" y="0"/>
                  </a:lnTo>
                  <a:lnTo>
                    <a:pt x="535781" y="0"/>
                  </a:lnTo>
                  <a:close/>
                </a:path>
              </a:pathLst>
            </a:custGeom>
            <a:solidFill>
              <a:srgbClr val="9EE0F7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083;p189"/>
            <p:cNvSpPr/>
            <p:nvPr/>
          </p:nvSpPr>
          <p:spPr>
            <a:xfrm>
              <a:off x="7423176" y="1755834"/>
              <a:ext cx="867926" cy="433934"/>
            </a:xfrm>
            <a:custGeom>
              <a:avLst/>
              <a:gdLst/>
              <a:ahLst/>
              <a:cxnLst/>
              <a:rect l="l" t="t" r="r" b="b"/>
              <a:pathLst>
                <a:path w="1071514" h="535721" extrusionOk="0">
                  <a:moveTo>
                    <a:pt x="914567" y="78474"/>
                  </a:moveTo>
                  <a:cubicBezTo>
                    <a:pt x="1123831" y="183059"/>
                    <a:pt x="1123831" y="352699"/>
                    <a:pt x="914567" y="457283"/>
                  </a:cubicBezTo>
                  <a:cubicBezTo>
                    <a:pt x="705302" y="561868"/>
                    <a:pt x="366117" y="561868"/>
                    <a:pt x="156948" y="457283"/>
                  </a:cubicBezTo>
                  <a:cubicBezTo>
                    <a:pt x="-52316" y="352699"/>
                    <a:pt x="-52316" y="183059"/>
                    <a:pt x="156948" y="78474"/>
                  </a:cubicBezTo>
                  <a:cubicBezTo>
                    <a:pt x="366212" y="-26110"/>
                    <a:pt x="705302" y="-26206"/>
                    <a:pt x="914567" y="78474"/>
                  </a:cubicBezTo>
                  <a:close/>
                </a:path>
              </a:pathLst>
            </a:custGeom>
            <a:solidFill>
              <a:srgbClr val="BDEAFA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084;p189"/>
            <p:cNvSpPr/>
            <p:nvPr/>
          </p:nvSpPr>
          <p:spPr>
            <a:xfrm>
              <a:off x="7828359" y="2828735"/>
              <a:ext cx="56475" cy="2750872"/>
            </a:xfrm>
            <a:custGeom>
              <a:avLst/>
              <a:gdLst/>
              <a:ahLst/>
              <a:cxnLst/>
              <a:rect l="l" t="t" r="r" b="b"/>
              <a:pathLst>
                <a:path w="69722" h="3396138" extrusionOk="0">
                  <a:moveTo>
                    <a:pt x="34861" y="3396139"/>
                  </a:moveTo>
                  <a:lnTo>
                    <a:pt x="34861" y="3396139"/>
                  </a:lnTo>
                  <a:cubicBezTo>
                    <a:pt x="15621" y="3396139"/>
                    <a:pt x="0" y="3380518"/>
                    <a:pt x="0" y="3361278"/>
                  </a:cubicBezTo>
                  <a:lnTo>
                    <a:pt x="0" y="34862"/>
                  </a:lnTo>
                  <a:cubicBezTo>
                    <a:pt x="0" y="15621"/>
                    <a:pt x="15621" y="0"/>
                    <a:pt x="34861" y="0"/>
                  </a:cubicBezTo>
                  <a:lnTo>
                    <a:pt x="34861" y="0"/>
                  </a:lnTo>
                  <a:cubicBezTo>
                    <a:pt x="54102" y="0"/>
                    <a:pt x="69723" y="15621"/>
                    <a:pt x="69723" y="34862"/>
                  </a:cubicBezTo>
                  <a:lnTo>
                    <a:pt x="69723" y="3361278"/>
                  </a:lnTo>
                  <a:cubicBezTo>
                    <a:pt x="69628" y="3380518"/>
                    <a:pt x="54102" y="3396139"/>
                    <a:pt x="34861" y="3396139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085;p189"/>
            <p:cNvSpPr/>
            <p:nvPr/>
          </p:nvSpPr>
          <p:spPr>
            <a:xfrm>
              <a:off x="7542122" y="2772335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4194" y="3361278"/>
                  </a:moveTo>
                  <a:lnTo>
                    <a:pt x="24194" y="34862"/>
                  </a:lnTo>
                  <a:cubicBezTo>
                    <a:pt x="24194" y="19907"/>
                    <a:pt x="33719" y="7239"/>
                    <a:pt x="46958" y="2286"/>
                  </a:cubicBezTo>
                  <a:cubicBezTo>
                    <a:pt x="43148" y="857"/>
                    <a:pt x="39148" y="0"/>
                    <a:pt x="34862" y="0"/>
                  </a:cubicBezTo>
                  <a:cubicBezTo>
                    <a:pt x="15621" y="0"/>
                    <a:pt x="0" y="15621"/>
                    <a:pt x="0" y="34862"/>
                  </a:cubicBezTo>
                  <a:lnTo>
                    <a:pt x="0" y="3361278"/>
                  </a:lnTo>
                  <a:cubicBezTo>
                    <a:pt x="0" y="3380518"/>
                    <a:pt x="15621" y="3396139"/>
                    <a:pt x="34862" y="3396139"/>
                  </a:cubicBezTo>
                  <a:cubicBezTo>
                    <a:pt x="39148" y="3396139"/>
                    <a:pt x="43148" y="3395282"/>
                    <a:pt x="46958" y="3393853"/>
                  </a:cubicBezTo>
                  <a:cubicBezTo>
                    <a:pt x="33719" y="3388900"/>
                    <a:pt x="24194" y="3376327"/>
                    <a:pt x="24194" y="3361278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086;p189"/>
            <p:cNvSpPr/>
            <p:nvPr/>
          </p:nvSpPr>
          <p:spPr>
            <a:xfrm>
              <a:off x="7561692" y="2774184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45529" y="3358991"/>
                  </a:moveTo>
                  <a:lnTo>
                    <a:pt x="45529" y="32575"/>
                  </a:lnTo>
                  <a:cubicBezTo>
                    <a:pt x="45529" y="17621"/>
                    <a:pt x="36004" y="4953"/>
                    <a:pt x="22765" y="0"/>
                  </a:cubicBezTo>
                  <a:cubicBezTo>
                    <a:pt x="9525" y="4953"/>
                    <a:pt x="0" y="17621"/>
                    <a:pt x="0" y="32575"/>
                  </a:cubicBezTo>
                  <a:lnTo>
                    <a:pt x="0" y="3358991"/>
                  </a:lnTo>
                  <a:cubicBezTo>
                    <a:pt x="0" y="3373946"/>
                    <a:pt x="9525" y="3386614"/>
                    <a:pt x="22765" y="3391567"/>
                  </a:cubicBezTo>
                  <a:cubicBezTo>
                    <a:pt x="36100" y="3386614"/>
                    <a:pt x="45529" y="3374041"/>
                    <a:pt x="45529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087;p189"/>
            <p:cNvSpPr/>
            <p:nvPr/>
          </p:nvSpPr>
          <p:spPr>
            <a:xfrm>
              <a:off x="7685202" y="2813556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4194" y="3361278"/>
                  </a:moveTo>
                  <a:lnTo>
                    <a:pt x="24194" y="34862"/>
                  </a:lnTo>
                  <a:cubicBezTo>
                    <a:pt x="24194" y="19907"/>
                    <a:pt x="33719" y="7239"/>
                    <a:pt x="46958" y="2286"/>
                  </a:cubicBezTo>
                  <a:cubicBezTo>
                    <a:pt x="43148" y="857"/>
                    <a:pt x="39148" y="0"/>
                    <a:pt x="34862" y="0"/>
                  </a:cubicBezTo>
                  <a:cubicBezTo>
                    <a:pt x="15621" y="0"/>
                    <a:pt x="0" y="15621"/>
                    <a:pt x="0" y="34862"/>
                  </a:cubicBezTo>
                  <a:lnTo>
                    <a:pt x="0" y="3361278"/>
                  </a:lnTo>
                  <a:cubicBezTo>
                    <a:pt x="0" y="3380518"/>
                    <a:pt x="15621" y="3396139"/>
                    <a:pt x="34862" y="3396139"/>
                  </a:cubicBezTo>
                  <a:cubicBezTo>
                    <a:pt x="39148" y="3396139"/>
                    <a:pt x="43148" y="3395282"/>
                    <a:pt x="46958" y="3393853"/>
                  </a:cubicBezTo>
                  <a:cubicBezTo>
                    <a:pt x="33719" y="3388900"/>
                    <a:pt x="24194" y="3376232"/>
                    <a:pt x="24194" y="3361278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088;p189"/>
            <p:cNvSpPr/>
            <p:nvPr/>
          </p:nvSpPr>
          <p:spPr>
            <a:xfrm>
              <a:off x="7704772" y="2815406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45529" y="3358991"/>
                  </a:moveTo>
                  <a:lnTo>
                    <a:pt x="45529" y="32575"/>
                  </a:lnTo>
                  <a:cubicBezTo>
                    <a:pt x="45529" y="17621"/>
                    <a:pt x="36004" y="4953"/>
                    <a:pt x="22765" y="0"/>
                  </a:cubicBezTo>
                  <a:cubicBezTo>
                    <a:pt x="9525" y="4953"/>
                    <a:pt x="0" y="17621"/>
                    <a:pt x="0" y="32575"/>
                  </a:cubicBezTo>
                  <a:lnTo>
                    <a:pt x="0" y="3358991"/>
                  </a:lnTo>
                  <a:cubicBezTo>
                    <a:pt x="0" y="3373945"/>
                    <a:pt x="9525" y="3386614"/>
                    <a:pt x="22765" y="3391567"/>
                  </a:cubicBezTo>
                  <a:cubicBezTo>
                    <a:pt x="36100" y="3386614"/>
                    <a:pt x="45529" y="3373945"/>
                    <a:pt x="45529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089;p189"/>
            <p:cNvSpPr/>
            <p:nvPr/>
          </p:nvSpPr>
          <p:spPr>
            <a:xfrm>
              <a:off x="8132934" y="2770486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2765" y="3361277"/>
                  </a:moveTo>
                  <a:lnTo>
                    <a:pt x="22765" y="34862"/>
                  </a:lnTo>
                  <a:cubicBezTo>
                    <a:pt x="22765" y="19907"/>
                    <a:pt x="13240" y="7239"/>
                    <a:pt x="0" y="2286"/>
                  </a:cubicBezTo>
                  <a:cubicBezTo>
                    <a:pt x="3810" y="857"/>
                    <a:pt x="7811" y="0"/>
                    <a:pt x="12097" y="0"/>
                  </a:cubicBezTo>
                  <a:cubicBezTo>
                    <a:pt x="31337" y="0"/>
                    <a:pt x="46958" y="15621"/>
                    <a:pt x="46958" y="34862"/>
                  </a:cubicBezTo>
                  <a:lnTo>
                    <a:pt x="46958" y="3361277"/>
                  </a:lnTo>
                  <a:cubicBezTo>
                    <a:pt x="46958" y="3380518"/>
                    <a:pt x="31337" y="3396139"/>
                    <a:pt x="12097" y="3396139"/>
                  </a:cubicBezTo>
                  <a:cubicBezTo>
                    <a:pt x="7811" y="3396139"/>
                    <a:pt x="3810" y="3395282"/>
                    <a:pt x="0" y="3393853"/>
                  </a:cubicBezTo>
                  <a:cubicBezTo>
                    <a:pt x="13240" y="3388995"/>
                    <a:pt x="22765" y="3376327"/>
                    <a:pt x="22765" y="3361277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090;p189"/>
            <p:cNvSpPr/>
            <p:nvPr/>
          </p:nvSpPr>
          <p:spPr>
            <a:xfrm>
              <a:off x="8114520" y="2772335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0" y="3358991"/>
                  </a:moveTo>
                  <a:lnTo>
                    <a:pt x="0" y="32576"/>
                  </a:lnTo>
                  <a:cubicBezTo>
                    <a:pt x="0" y="17621"/>
                    <a:pt x="9525" y="4953"/>
                    <a:pt x="22765" y="0"/>
                  </a:cubicBezTo>
                  <a:cubicBezTo>
                    <a:pt x="36005" y="4953"/>
                    <a:pt x="45530" y="17621"/>
                    <a:pt x="45530" y="32576"/>
                  </a:cubicBezTo>
                  <a:lnTo>
                    <a:pt x="45530" y="3358991"/>
                  </a:lnTo>
                  <a:cubicBezTo>
                    <a:pt x="45530" y="3373946"/>
                    <a:pt x="36005" y="3386614"/>
                    <a:pt x="22765" y="3391567"/>
                  </a:cubicBezTo>
                  <a:cubicBezTo>
                    <a:pt x="9525" y="3386709"/>
                    <a:pt x="0" y="3374041"/>
                    <a:pt x="0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091;p189"/>
            <p:cNvSpPr/>
            <p:nvPr/>
          </p:nvSpPr>
          <p:spPr>
            <a:xfrm>
              <a:off x="7989854" y="2811707"/>
              <a:ext cx="38036" cy="2750872"/>
            </a:xfrm>
            <a:custGeom>
              <a:avLst/>
              <a:gdLst/>
              <a:ahLst/>
              <a:cxnLst/>
              <a:rect l="l" t="t" r="r" b="b"/>
              <a:pathLst>
                <a:path w="46958" h="3396138" extrusionOk="0">
                  <a:moveTo>
                    <a:pt x="22765" y="3361277"/>
                  </a:moveTo>
                  <a:lnTo>
                    <a:pt x="22765" y="34862"/>
                  </a:lnTo>
                  <a:cubicBezTo>
                    <a:pt x="22765" y="19907"/>
                    <a:pt x="13240" y="7239"/>
                    <a:pt x="0" y="2286"/>
                  </a:cubicBezTo>
                  <a:cubicBezTo>
                    <a:pt x="3810" y="857"/>
                    <a:pt x="7810" y="0"/>
                    <a:pt x="12097" y="0"/>
                  </a:cubicBezTo>
                  <a:cubicBezTo>
                    <a:pt x="31337" y="0"/>
                    <a:pt x="46958" y="15621"/>
                    <a:pt x="46958" y="34862"/>
                  </a:cubicBezTo>
                  <a:lnTo>
                    <a:pt x="46958" y="3361277"/>
                  </a:lnTo>
                  <a:cubicBezTo>
                    <a:pt x="46958" y="3380518"/>
                    <a:pt x="31337" y="3396139"/>
                    <a:pt x="12097" y="3396139"/>
                  </a:cubicBezTo>
                  <a:cubicBezTo>
                    <a:pt x="7810" y="3396139"/>
                    <a:pt x="3810" y="3395282"/>
                    <a:pt x="0" y="3393853"/>
                  </a:cubicBezTo>
                  <a:cubicBezTo>
                    <a:pt x="13240" y="3388900"/>
                    <a:pt x="22765" y="3376232"/>
                    <a:pt x="22765" y="3361277"/>
                  </a:cubicBezTo>
                  <a:close/>
                </a:path>
              </a:pathLst>
            </a:custGeom>
            <a:solidFill>
              <a:srgbClr val="0B769C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092;p189"/>
            <p:cNvSpPr/>
            <p:nvPr/>
          </p:nvSpPr>
          <p:spPr>
            <a:xfrm>
              <a:off x="7971440" y="2813556"/>
              <a:ext cx="36878" cy="2747169"/>
            </a:xfrm>
            <a:custGeom>
              <a:avLst/>
              <a:gdLst/>
              <a:ahLst/>
              <a:cxnLst/>
              <a:rect l="l" t="t" r="r" b="b"/>
              <a:pathLst>
                <a:path w="45529" h="3391566" extrusionOk="0">
                  <a:moveTo>
                    <a:pt x="0" y="3358991"/>
                  </a:moveTo>
                  <a:lnTo>
                    <a:pt x="0" y="32575"/>
                  </a:lnTo>
                  <a:cubicBezTo>
                    <a:pt x="0" y="17621"/>
                    <a:pt x="9525" y="4953"/>
                    <a:pt x="22765" y="0"/>
                  </a:cubicBezTo>
                  <a:cubicBezTo>
                    <a:pt x="36004" y="4953"/>
                    <a:pt x="45529" y="17621"/>
                    <a:pt x="45529" y="32575"/>
                  </a:cubicBezTo>
                  <a:lnTo>
                    <a:pt x="45529" y="3358991"/>
                  </a:lnTo>
                  <a:cubicBezTo>
                    <a:pt x="45529" y="3373946"/>
                    <a:pt x="36004" y="3386614"/>
                    <a:pt x="22765" y="3391567"/>
                  </a:cubicBezTo>
                  <a:cubicBezTo>
                    <a:pt x="9525" y="3386614"/>
                    <a:pt x="0" y="3373946"/>
                    <a:pt x="0" y="3358991"/>
                  </a:cubicBezTo>
                  <a:close/>
                </a:path>
              </a:pathLst>
            </a:custGeom>
            <a:solidFill>
              <a:srgbClr val="11B2EB"/>
            </a:solidFill>
            <a:ln>
              <a:noFill/>
            </a:ln>
            <a:effectLst>
              <a:outerShdw blurRad="76200" dist="215900" dir="16800000" sy="23000" kx="1200090" algn="br" rotWithShape="0">
                <a:srgbClr val="000000">
                  <a:alpha val="471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1192695" y="3307474"/>
            <a:ext cx="3783496" cy="1400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  <a:cs typeface="Arial" pitchFamily="34" charset="0"/>
              </a:rPr>
              <a:t>Основные мероприятия в рамках муниципальной программы: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Библиотечное обслуживание населения (МБУ «МЦБС») –40 130,2 тыс.руб.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Капитальный ремонт СДК – 19 230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Проектно-сметная документация  - 9 013,1 тыс.руб.</a:t>
            </a:r>
            <a:endParaRPr lang="en-US" sz="700" dirty="0" smtClean="0">
              <a:solidFill>
                <a:schemeClr val="tx1"/>
              </a:solidFill>
              <a:latin typeface="Montserrat Light" charset="-52"/>
              <a:cs typeface="Calibri" pitchFamily="34" charset="0"/>
            </a:endParaRP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Реализация наказов избирателей депутатам СД МО «МО Завьяловский район УР» – 525 </a:t>
            </a:r>
            <a:r>
              <a:rPr lang="ru-RU" sz="700" dirty="0" err="1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т.р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Реализация наказов избирателей 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депутатам Госсовета УР – 500 </a:t>
            </a:r>
            <a:r>
              <a:rPr lang="ru-RU" sz="700" dirty="0" err="1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тыс.руб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Организация досуга и развития народного творчества (МБУ «ККЦ») – </a:t>
            </a:r>
          </a:p>
          <a:p>
            <a:pPr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157 589,9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Организация музейного дела (МБУ «</a:t>
            </a:r>
            <a:r>
              <a:rPr lang="ru-RU" sz="700" dirty="0" err="1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ЗМИиК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») –  12 409,4 </a:t>
            </a:r>
            <a:r>
              <a:rPr lang="ru-RU" sz="700" dirty="0" err="1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тыс.руб</a:t>
            </a: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Субсидии некоммерческим организациям – 5 881,8тыс. 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kumimoji="1"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Капитальный ремонт (ремонт ) СДК – 13 820,6 </a:t>
            </a:r>
            <a:r>
              <a:rPr kumimoji="1" lang="ru-RU" sz="700" dirty="0" err="1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тыс.руб</a:t>
            </a:r>
            <a:r>
              <a:rPr kumimoji="1" lang="ru-RU" sz="700" dirty="0" smtClean="0">
                <a:solidFill>
                  <a:schemeClr val="tx1"/>
                </a:solidFill>
                <a:latin typeface="Montserrat Light" charset="-52"/>
                <a:cs typeface="Calibri" pitchFamily="34" charset="0"/>
              </a:rPr>
              <a:t>.</a:t>
            </a:r>
            <a:endParaRPr kumimoji="1" lang="ru-RU" sz="700" dirty="0" smtClean="0">
              <a:solidFill>
                <a:schemeClr val="tx1"/>
              </a:solidFill>
              <a:latin typeface="Montserrat Light" charset="-52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74715746"/>
              </p:ext>
            </p:extLst>
          </p:nvPr>
        </p:nvGraphicFramePr>
        <p:xfrm>
          <a:off x="5134708" y="825171"/>
          <a:ext cx="3874510" cy="152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58052512"/>
              </p:ext>
            </p:extLst>
          </p:nvPr>
        </p:nvGraphicFramePr>
        <p:xfrm>
          <a:off x="5230624" y="2357064"/>
          <a:ext cx="3749451" cy="134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99536861"/>
              </p:ext>
            </p:extLst>
          </p:nvPr>
        </p:nvGraphicFramePr>
        <p:xfrm>
          <a:off x="5175285" y="3591499"/>
          <a:ext cx="3650743" cy="146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81406" y="692988"/>
            <a:ext cx="2963406" cy="24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«Культура»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7598" y="1051011"/>
            <a:ext cx="4642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tserrat Medium" charset="-52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 - повышение качества жизни жителей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 района путем создания условий, обеспечивающих равный доступ населения к культурным ценностям и услугам в сфере культуры, формирование благоприятной среды для творческой самореализации граждан и гармоничного развития личности, повышение привлекательности учреждений культуры для жителей района</a:t>
            </a:r>
            <a:endParaRPr lang="ru-RU" sz="800" dirty="0">
              <a:solidFill>
                <a:schemeClr val="tx1"/>
              </a:solidFill>
              <a:latin typeface="Montserrat Medium" charset="-52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1179443" y="2027731"/>
            <a:ext cx="3810000" cy="107721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800" dirty="0">
                <a:solidFill>
                  <a:schemeClr val="tx1"/>
                </a:solidFill>
                <a:latin typeface="Montserrat Light" charset="-52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результате реорганизационных мероприятий на 01.01.2022 года сеть учреждений культуры в районе</a:t>
            </a:r>
            <a:r>
              <a:rPr kumimoji="0" lang="ru-RU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представлена</a:t>
            </a:r>
            <a:r>
              <a:rPr kumimoji="0" lang="ru-RU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5 юридическими лицами:</a:t>
            </a: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по культурно-досуговой деятельности  - 2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Light" charset="-52"/>
                <a:ea typeface="Calibri" pitchFamily="34" charset="0"/>
                <a:cs typeface="Times New Roman" pitchFamily="18" charset="0"/>
              </a:rPr>
              <a:t> (35 сетевых единиц);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Light" charset="-52"/>
              <a:ea typeface="Calibri" pitchFamily="34" charset="0"/>
              <a:cs typeface="Times New Roman" pitchFamily="18" charset="0"/>
            </a:endParaRPr>
          </a:p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по библиотечному делу -  1 </a:t>
            </a:r>
            <a:r>
              <a:rPr lang="ru-RU" sz="800" dirty="0" smtClean="0">
                <a:latin typeface="Montserrat Light" charset="-52"/>
              </a:rPr>
              <a:t>(33 сельские библиотеки);</a:t>
            </a:r>
          </a:p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по музейной деятельности - 1</a:t>
            </a:r>
            <a:r>
              <a:rPr lang="ru-RU" sz="800" dirty="0" smtClean="0">
                <a:latin typeface="Montserrat Light" charset="-52"/>
              </a:rPr>
              <a:t>;</a:t>
            </a:r>
          </a:p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по дополнительному образованию в сфере культуры - 1</a:t>
            </a:r>
          </a:p>
          <a:p>
            <a:r>
              <a:rPr lang="ru-RU" sz="800" dirty="0" smtClean="0">
                <a:latin typeface="Montserrat Light" charset="-52"/>
              </a:rPr>
              <a:t>(МБДО «</a:t>
            </a:r>
            <a:r>
              <a:rPr lang="ru-RU" sz="800" dirty="0" err="1" smtClean="0">
                <a:latin typeface="Montserrat Light" charset="-52"/>
              </a:rPr>
              <a:t>Завьяловская</a:t>
            </a:r>
            <a:r>
              <a:rPr lang="ru-RU" sz="800" dirty="0" smtClean="0">
                <a:latin typeface="Montserrat Light" charset="-52"/>
              </a:rPr>
              <a:t> детская школа искусств»).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Light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370966" y="3298680"/>
            <a:ext cx="371515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buFont typeface="Wingdings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Выполнение муниципального задания в сфере молодежная политика – 14 404,8</a:t>
            </a:r>
            <a:r>
              <a:rPr lang="en-US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тыс.руб. </a:t>
            </a:r>
          </a:p>
          <a:p>
            <a:pPr marL="88900" indent="-88900"/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 в рамках муниципальной программы: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Содействие в организации временного трудоустройства несовершеннолетних граждан  – 724,0 тыс. руб. (44 человека).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РДДМ «Движение первых» - 235,0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тыс.руб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319286958"/>
              </p:ext>
            </p:extLst>
          </p:nvPr>
        </p:nvGraphicFramePr>
        <p:xfrm>
          <a:off x="4780194" y="1363201"/>
          <a:ext cx="3562621" cy="130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64481" y="570689"/>
            <a:ext cx="425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«Реализация молодежной политики»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6957" y="1018162"/>
            <a:ext cx="4103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создание условий для успешной социализации и эффективной самореализации молодежи, развитие потенциала молодежи и его использование в интересах инновационного развития </a:t>
            </a:r>
            <a:r>
              <a:rPr lang="ru-RU" sz="800" dirty="0" err="1" smtClean="0">
                <a:latin typeface="Monserrat"/>
              </a:rPr>
              <a:t>Завьяловского</a:t>
            </a:r>
            <a:r>
              <a:rPr lang="ru-RU" sz="800" dirty="0" smtClean="0">
                <a:latin typeface="Monserrat"/>
              </a:rPr>
              <a:t> района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370966" y="2808303"/>
            <a:ext cx="3715150" cy="30777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структурное подразделение «Молодежный центр» МБУ «Культурный комплекс «Центральный»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90071362"/>
              </p:ext>
            </p:extLst>
          </p:nvPr>
        </p:nvGraphicFramePr>
        <p:xfrm>
          <a:off x="237598" y="1435067"/>
          <a:ext cx="3522312" cy="122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700080" y="577174"/>
            <a:ext cx="442284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«Развитие физической культуры и массового спорта»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9005" y="1024647"/>
            <a:ext cx="3927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устойчивое и динамичное развитие физической культуры и массового спорта в </a:t>
            </a:r>
            <a:r>
              <a:rPr lang="ru-RU" sz="800" dirty="0" err="1" smtClean="0">
                <a:latin typeface="Monserrat"/>
              </a:rPr>
              <a:t>Завьяловском</a:t>
            </a:r>
            <a:r>
              <a:rPr lang="ru-RU" sz="800" dirty="0" smtClean="0">
                <a:latin typeface="Monserrat"/>
              </a:rPr>
              <a:t> районе</a:t>
            </a:r>
            <a:endParaRPr lang="ru-RU" sz="800" dirty="0"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13214" y="3803854"/>
            <a:ext cx="3593656" cy="2154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   МАУ ФСК «Урожай»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13214" y="4125449"/>
            <a:ext cx="3721544" cy="630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 в рамках муниципальной программы: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Строительство объектов – 14 567,0 тыс. 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Налог на имущество организаций и земельный налог – 2 205,8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тыс.руб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Обеспечение деятельности МАУ ФСК  «Урожай» – 31 861,8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Разработка 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проектно-сметной документации–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12 000,0 тыс. руб.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495415104"/>
              </p:ext>
            </p:extLst>
          </p:nvPr>
        </p:nvGraphicFramePr>
        <p:xfrm>
          <a:off x="5006149" y="2831840"/>
          <a:ext cx="1766271" cy="94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727250999"/>
              </p:ext>
            </p:extLst>
          </p:nvPr>
        </p:nvGraphicFramePr>
        <p:xfrm>
          <a:off x="6772420" y="2820081"/>
          <a:ext cx="1927588" cy="98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356937" y="266619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latin typeface="Montserrat" charset="-52"/>
              </a:rPr>
              <a:t>Доля населения, выполнивших нормативы </a:t>
            </a:r>
          </a:p>
          <a:p>
            <a:pPr algn="ctr"/>
            <a:r>
              <a:rPr lang="ru-RU" sz="700" b="1" dirty="0" smtClean="0">
                <a:solidFill>
                  <a:schemeClr val="bg2"/>
                </a:solidFill>
                <a:latin typeface="Montserrat" charset="-52"/>
              </a:rPr>
              <a:t>физкультурно-спортивного комплекса  ГТО</a:t>
            </a:r>
            <a:endParaRPr lang="ru-RU" sz="7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4527" y="4059677"/>
            <a:ext cx="3822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Приоритетные вектора развития молодежной политики: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- вовлечение граждан в волонтерскую деятельность;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- организация системной профилактической работы с молодежью;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- организация занятости несовершеннолетних граждан в каникулярный период.</a:t>
            </a:r>
          </a:p>
          <a:p>
            <a:pPr lvl="0">
              <a:buClr>
                <a:srgbClr val="BFBFBF"/>
              </a:buClr>
              <a:buSzPts val="900"/>
            </a:pPr>
            <a:endParaRPr lang="ru-RU" sz="600" dirty="0" smtClean="0">
              <a:solidFill>
                <a:schemeClr val="tx1"/>
              </a:solidFill>
              <a:latin typeface="Montserrat" charset="-52"/>
            </a:endParaRP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Мероприятия к «Международному дню борьбы с наркоманией», «Международному дню безопасного интернета», «Всероссийскому дню трезвости», «Всемирному дню борьбы со </a:t>
            </a:r>
            <a:r>
              <a:rPr lang="ru-RU" sz="600" dirty="0" err="1" smtClean="0">
                <a:solidFill>
                  <a:schemeClr val="tx1"/>
                </a:solidFill>
                <a:latin typeface="Montserrat" charset="-52"/>
              </a:rPr>
              <a:t>СПИДом</a:t>
            </a: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» и др. - охвачено 190 089 человек, из них несовершеннолетних – 136 671 человек, в том числе состоящих на проф.  учетах – 716 человек.</a:t>
            </a:r>
          </a:p>
          <a:p>
            <a:pPr lvl="0">
              <a:buClr>
                <a:srgbClr val="BFBFBF"/>
              </a:buClr>
              <a:buSzPts val="900"/>
            </a:pPr>
            <a:r>
              <a:rPr lang="ru-RU" sz="600" dirty="0" smtClean="0">
                <a:solidFill>
                  <a:schemeClr val="tx1"/>
                </a:solidFill>
                <a:latin typeface="Montserrat" charset="-52"/>
              </a:rPr>
              <a:t>Количество участников молодежных добровольческих объединений - 362 человека. </a:t>
            </a:r>
            <a:endParaRPr lang="ru-RU" sz="600" dirty="0">
              <a:solidFill>
                <a:schemeClr val="tx1"/>
              </a:solidFill>
              <a:latin typeface="Montserra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294420" y="191424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393619" y="3491261"/>
            <a:ext cx="4222365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Ответственный исполнитель - Управление семьи, материнства, детства и социальной поддержки населения Администрации Завьяловского района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3619" y="4151300"/>
            <a:ext cx="422236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 :</a:t>
            </a:r>
          </a:p>
          <a:p>
            <a:pPr lvl="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Расходы на оказание адресной социальной помощи (АСП) – 1500 тыс.руб. ;</a:t>
            </a:r>
          </a:p>
          <a:p>
            <a:pPr lvl="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Субсидии гражданам на приобретение жилья - 1000 тыс. руб.;</a:t>
            </a:r>
          </a:p>
          <a:p>
            <a:pPr lvl="0">
              <a:buClr>
                <a:srgbClr val="BFBFBF"/>
              </a:buClr>
              <a:buSzPts val="900"/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Организация и проведение мероприятий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для социально-незащищенных слоев населения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 1 350 тыс. руб.;</a:t>
            </a:r>
          </a:p>
          <a:p>
            <a:pPr marL="342900" indent="-342900"/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Реализация мер по профилактике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с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оциального сиротства – 543,5 тыс. руб.</a:t>
            </a:r>
            <a:endParaRPr lang="ru-RU" sz="700" dirty="0" smtClean="0">
              <a:solidFill>
                <a:schemeClr val="tx1"/>
              </a:solidFill>
              <a:latin typeface="Montserrat Medium" charset="-52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854109182"/>
              </p:ext>
            </p:extLst>
          </p:nvPr>
        </p:nvGraphicFramePr>
        <p:xfrm>
          <a:off x="5280792" y="1281534"/>
          <a:ext cx="3379053" cy="1247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9030663"/>
              </p:ext>
            </p:extLst>
          </p:nvPr>
        </p:nvGraphicFramePr>
        <p:xfrm>
          <a:off x="5198322" y="2990425"/>
          <a:ext cx="3388902" cy="130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oogle Shape;1931;p176"/>
          <p:cNvGrpSpPr/>
          <p:nvPr/>
        </p:nvGrpSpPr>
        <p:grpSpPr>
          <a:xfrm>
            <a:off x="657509" y="1215988"/>
            <a:ext cx="1427401" cy="1847021"/>
            <a:chOff x="3993585" y="1977833"/>
            <a:chExt cx="1947024" cy="2530835"/>
          </a:xfrm>
        </p:grpSpPr>
        <p:grpSp>
          <p:nvGrpSpPr>
            <p:cNvPr id="3" name="Google Shape;1932;p176"/>
            <p:cNvGrpSpPr/>
            <p:nvPr/>
          </p:nvGrpSpPr>
          <p:grpSpPr>
            <a:xfrm>
              <a:off x="3993585" y="1977833"/>
              <a:ext cx="1947024" cy="1947024"/>
              <a:chOff x="5177814" y="1870605"/>
              <a:chExt cx="1440000" cy="1440000"/>
            </a:xfrm>
          </p:grpSpPr>
          <p:sp>
            <p:nvSpPr>
              <p:cNvPr id="18" name="Google Shape;1933;p176"/>
              <p:cNvSpPr/>
              <p:nvPr/>
            </p:nvSpPr>
            <p:spPr>
              <a:xfrm>
                <a:off x="5177814" y="1870605"/>
                <a:ext cx="1440000" cy="1440000"/>
              </a:xfrm>
              <a:prstGeom prst="cube">
                <a:avLst>
                  <a:gd name="adj" fmla="val 25000"/>
                </a:avLst>
              </a:prstGeom>
              <a:solidFill>
                <a:srgbClr val="C5F8F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19" name="Google Shape;1934;p176"/>
              <p:cNvSpPr/>
              <p:nvPr/>
            </p:nvSpPr>
            <p:spPr>
              <a:xfrm>
                <a:off x="5258388" y="1952015"/>
                <a:ext cx="1260001" cy="1259999"/>
              </a:xfrm>
              <a:prstGeom prst="cube">
                <a:avLst>
                  <a:gd name="adj" fmla="val 25000"/>
                </a:avLst>
              </a:prstGeom>
              <a:solidFill>
                <a:srgbClr val="18AA9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17" name="Google Shape;1936;p176"/>
            <p:cNvSpPr txBox="1"/>
            <p:nvPr/>
          </p:nvSpPr>
          <p:spPr>
            <a:xfrm>
              <a:off x="4090541" y="2932147"/>
              <a:ext cx="1366611" cy="1576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 algn="ctr">
                <a:buClr>
                  <a:srgbClr val="FFFFFF"/>
                </a:buClr>
                <a:buSzPts val="1100"/>
              </a:pPr>
              <a:endParaRPr lang="ru-RU" sz="600" dirty="0" smtClean="0">
                <a:solidFill>
                  <a:schemeClr val="tx1"/>
                </a:solidFill>
                <a:latin typeface="Montserrat" charset="-52"/>
              </a:endParaRPr>
            </a:p>
            <a:p>
              <a:pPr lvl="0" algn="ctr">
                <a:buClr>
                  <a:srgbClr val="FFFFFF"/>
                </a:buClr>
                <a:buSzPts val="1100"/>
              </a:pPr>
              <a:r>
                <a:rPr lang="ru-RU" sz="600" dirty="0" smtClean="0">
                  <a:solidFill>
                    <a:schemeClr val="tx1"/>
                  </a:solidFill>
                  <a:latin typeface="Montserrat" charset="-52"/>
                </a:rPr>
                <a:t>Безопасное детство</a:t>
              </a:r>
              <a:endParaRPr lang="ru-RU" sz="7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grpSp>
        <p:nvGrpSpPr>
          <p:cNvPr id="4" name="Google Shape;1937;p176"/>
          <p:cNvGrpSpPr/>
          <p:nvPr/>
        </p:nvGrpSpPr>
        <p:grpSpPr>
          <a:xfrm>
            <a:off x="2623123" y="1190411"/>
            <a:ext cx="1359813" cy="1397354"/>
            <a:chOff x="4798095" y="2761720"/>
            <a:chExt cx="1872058" cy="1872058"/>
          </a:xfrm>
        </p:grpSpPr>
        <p:grpSp>
          <p:nvGrpSpPr>
            <p:cNvPr id="5" name="Google Shape;1938;p176"/>
            <p:cNvGrpSpPr/>
            <p:nvPr/>
          </p:nvGrpSpPr>
          <p:grpSpPr>
            <a:xfrm>
              <a:off x="4798095" y="2761720"/>
              <a:ext cx="1872058" cy="1872058"/>
              <a:chOff x="4550134" y="1999001"/>
              <a:chExt cx="1384556" cy="1384556"/>
            </a:xfrm>
          </p:grpSpPr>
          <p:sp>
            <p:nvSpPr>
              <p:cNvPr id="23" name="Google Shape;1939;p176"/>
              <p:cNvSpPr/>
              <p:nvPr/>
            </p:nvSpPr>
            <p:spPr>
              <a:xfrm>
                <a:off x="4550134" y="1999001"/>
                <a:ext cx="1384556" cy="1384556"/>
              </a:xfrm>
              <a:prstGeom prst="cube">
                <a:avLst>
                  <a:gd name="adj" fmla="val 2500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24" name="Google Shape;1940;p176"/>
              <p:cNvSpPr/>
              <p:nvPr/>
            </p:nvSpPr>
            <p:spPr>
              <a:xfrm>
                <a:off x="4605901" y="2073950"/>
                <a:ext cx="1260000" cy="1260000"/>
              </a:xfrm>
              <a:prstGeom prst="cube">
                <a:avLst>
                  <a:gd name="adj" fmla="val 25000"/>
                </a:avLst>
              </a:prstGeom>
              <a:solidFill>
                <a:srgbClr val="F2C13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22" name="Google Shape;1942;p176"/>
            <p:cNvSpPr txBox="1"/>
            <p:nvPr/>
          </p:nvSpPr>
          <p:spPr>
            <a:xfrm>
              <a:off x="4831358" y="3599847"/>
              <a:ext cx="1355691" cy="1008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 algn="ctr">
                <a:buClr>
                  <a:srgbClr val="FFFFFF"/>
                </a:buClr>
                <a:buSzPts val="1100"/>
              </a:pPr>
              <a:r>
                <a:rPr lang="ru-RU" sz="600" dirty="0" smtClean="0">
                  <a:solidFill>
                    <a:schemeClr val="tx1"/>
                  </a:solidFill>
                  <a:latin typeface="Montserrat" charset="-52"/>
                </a:rPr>
                <a:t>Социальная </a:t>
              </a:r>
            </a:p>
            <a:p>
              <a:pPr lvl="0" algn="ctr">
                <a:buClr>
                  <a:srgbClr val="FFFFFF"/>
                </a:buClr>
                <a:buSzPts val="1100"/>
              </a:pPr>
              <a:r>
                <a:rPr lang="ru-RU" sz="600" dirty="0" smtClean="0">
                  <a:solidFill>
                    <a:schemeClr val="tx1"/>
                  </a:solidFill>
                  <a:latin typeface="Montserrat" charset="-52"/>
                </a:rPr>
                <a:t>поддержка  населения</a:t>
              </a:r>
              <a:endParaRPr lang="ru-RU" sz="6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74321" y="561703"/>
            <a:ext cx="873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«Реализация демографической политики и социальной политики»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 </a:t>
            </a:r>
            <a:endParaRPr lang="ru-RU" sz="10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7598" y="2845974"/>
            <a:ext cx="4669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800" u="sng" dirty="0" smtClean="0">
                <a:solidFill>
                  <a:schemeClr val="tx1"/>
                </a:solidFill>
                <a:latin typeface="+mj-l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+mj-lt"/>
              </a:rPr>
              <a:t> – улучшение демографической ситуации и положения семей с детьми, укрепление института семьи, всесторонняя защита прав и законных интересов несовершеннолетних граждан, нуждающихся в государственной и социальной защите, профилактика безнадзорности и правонарушений на территории </a:t>
            </a:r>
            <a:r>
              <a:rPr lang="ru-RU" sz="800" dirty="0" err="1" smtClean="0">
                <a:solidFill>
                  <a:schemeClr val="tx1"/>
                </a:solidFill>
                <a:latin typeface="+mj-lt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+mj-lt"/>
              </a:rPr>
              <a:t> района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5048" y="2656123"/>
            <a:ext cx="79541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>
                <a:latin typeface="Montserrat" charset="-52"/>
              </a:rPr>
              <a:t>2 935,8тыс.руб.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34495" y="2586950"/>
            <a:ext cx="101671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latin typeface="Montserrat" charset="-52"/>
              </a:rPr>
              <a:t>27 650,7 тыс.руб.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7598" y="1029371"/>
            <a:ext cx="95410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ПОДПРОГРАММЫ: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37128" y="3673562"/>
            <a:ext cx="367678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ü"/>
              <a:tabLst>
                <a:tab pos="179388" algn="l"/>
              </a:tabLst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Проведение профилактических  мероприятий по предупреждению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распространения природно-очаговых инфекций – 460 тыс.руб.</a:t>
            </a:r>
          </a:p>
          <a:p>
            <a:pPr marL="171450" indent="-17145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Информационно-коммуникационная кампания, реализация специальных проектов, организация и проведение социологических мониторингов – 270 тыс.руб.</a:t>
            </a:r>
            <a:endParaRPr kumimoji="1" lang="ru-RU" sz="800" dirty="0" smtClean="0">
              <a:solidFill>
                <a:schemeClr val="tx1"/>
              </a:solidFill>
              <a:latin typeface="Montserrat Medium" charset="-52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624299459"/>
              </p:ext>
            </p:extLst>
          </p:nvPr>
        </p:nvGraphicFramePr>
        <p:xfrm>
          <a:off x="5182486" y="1538226"/>
          <a:ext cx="3296495" cy="115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94995" y="570689"/>
            <a:ext cx="395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«Сохранение здоровья и формирование ЗОЖ»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 </a:t>
            </a:r>
            <a:endParaRPr lang="ru-RU" sz="1000" b="1" dirty="0">
              <a:solidFill>
                <a:schemeClr val="bg2"/>
              </a:solidFill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6957" y="1018162"/>
            <a:ext cx="4314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</a:t>
            </a:r>
            <a:r>
              <a:rPr lang="ru-RU" sz="800" dirty="0">
                <a:solidFill>
                  <a:schemeClr val="tx1"/>
                </a:solidFill>
                <a:latin typeface="Monserrat"/>
              </a:rPr>
              <a:t>у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величение ожидаемой продолжительности здоровой жизни жителей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района до 67 лет за счет увеличения доли граждан, ведущих здоровый образ жизни и систематически занимающихся физической культурой и спортом 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524340" y="3222904"/>
            <a:ext cx="3676783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Администрация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serrat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421173384"/>
              </p:ext>
            </p:extLst>
          </p:nvPr>
        </p:nvGraphicFramePr>
        <p:xfrm>
          <a:off x="597059" y="1545387"/>
          <a:ext cx="3272286" cy="1340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425432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961788" y="542494"/>
            <a:ext cx="38774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«Создание условий для развития предпринимательства и привлечение инвестиций»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38107" y="1096492"/>
            <a:ext cx="39222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создание условий для развития предпринимательства и привлечения инвестиций на территорию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района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96341" y="2859534"/>
            <a:ext cx="3619234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экономического развития и сельского хозяйства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7157" y="3393561"/>
            <a:ext cx="361923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мероприяти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Оказание поддержки субъектам малого и среднего предпринимательства – 100,0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Реализация мер, направленных на популяризацию роли предпринимательства – 10,0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Повышение предпринимательской активности – 118,0 тыс. 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Формирование инвестиционно-привлекательного имиджа – 100,0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Организация и проведение конкурсов на размещение нестационарных и сезонных нестационарных торговых объектов –172,0 тыс. руб.</a:t>
            </a: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5" y="179769"/>
            <a:ext cx="82724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447608" y="3710144"/>
            <a:ext cx="377909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Уничтожение борщевика – 3 578 тыс.руб.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Организация и проведение мероприятий – 200,0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Софинансирование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мероприятий, направленных на комплексное развитие сельских территорий – 1000,0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За счет субвенций из бюджета УР – 9,6 тыс. руб.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28705754"/>
              </p:ext>
            </p:extLst>
          </p:nvPr>
        </p:nvGraphicFramePr>
        <p:xfrm>
          <a:off x="5114778" y="1810567"/>
          <a:ext cx="3531204" cy="110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90060" y="638139"/>
            <a:ext cx="358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«Развитие агропромышленного комплекса»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0060" y="1079716"/>
            <a:ext cx="3779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>
                <a:solidFill>
                  <a:schemeClr val="tx1"/>
                </a:solidFill>
                <a:latin typeface="Monserrat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– развитие сельскохозяйственного производства и повышение его эффективности в соответствии с современными требованиями экономики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441214" y="3069612"/>
            <a:ext cx="3779094" cy="46166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экономического развития и сельского хозяйства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serrat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81058449"/>
              </p:ext>
            </p:extLst>
          </p:nvPr>
        </p:nvGraphicFramePr>
        <p:xfrm>
          <a:off x="490362" y="1718670"/>
          <a:ext cx="3380262" cy="119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419038" y="2762654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77156" y="638139"/>
            <a:ext cx="406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«Управление муниципальным имуществом»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422" y="1079716"/>
            <a:ext cx="3683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</a:rPr>
              <a:t>обспечение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максимальной эффективности управления муниципальным имуществом </a:t>
            </a:r>
            <a:r>
              <a:rPr lang="ru-RU" sz="800" dirty="0" smtClean="0">
                <a:solidFill>
                  <a:schemeClr val="tx1"/>
                </a:solidFill>
                <a:latin typeface="Monserrat"/>
                <a:ea typeface="Calibri" pitchFamily="34" charset="0"/>
                <a:cs typeface="Times New Roman" pitchFamily="18" charset="0"/>
              </a:rPr>
              <a:t>муниципального образования «Муниципальный округ </a:t>
            </a:r>
            <a:r>
              <a:rPr lang="ru-RU" sz="800" dirty="0" err="1" smtClean="0">
                <a:solidFill>
                  <a:schemeClr val="tx1"/>
                </a:solidFill>
                <a:latin typeface="Monserrat"/>
                <a:ea typeface="Calibri" pitchFamily="34" charset="0"/>
                <a:cs typeface="Times New Roman" pitchFamily="18" charset="0"/>
              </a:rPr>
              <a:t>Завьяловский</a:t>
            </a:r>
            <a:r>
              <a:rPr lang="ru-RU" sz="800" dirty="0" smtClean="0">
                <a:solidFill>
                  <a:schemeClr val="tx1"/>
                </a:solidFill>
                <a:latin typeface="Monserrat"/>
                <a:ea typeface="Calibri" pitchFamily="34" charset="0"/>
                <a:cs typeface="Times New Roman" pitchFamily="18" charset="0"/>
              </a:rPr>
              <a:t> район Удмуртской Республики», его доходности и сохранности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 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7158" y="3154917"/>
            <a:ext cx="3606444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имущества и земельных ресурсов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0761" y="3647586"/>
            <a:ext cx="360644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Обеспечение деятельности Управления имущества и МКУ «Информационный центр» – 41 112,2 тыс.руб.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Проведение кадастровых работ – 1 600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302027" y="3097852"/>
            <a:ext cx="4571952" cy="3385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>
              <a:buClr>
                <a:srgbClr val="BFBFBF"/>
              </a:buClr>
              <a:buSzPts val="900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</a:rPr>
              <a:t>Ответственные исполнители Управление строительства и Управление жилищно-коммунального хозяйства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>
              <a:solidFill>
                <a:schemeClr val="tx1"/>
              </a:solidFill>
              <a:latin typeface="Montserrat Medium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2027" y="3436406"/>
            <a:ext cx="4571952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r>
              <a:rPr lang="ru-RU" sz="700" dirty="0" smtClean="0">
                <a:latin typeface="Montserrat Medium" charset="-52"/>
              </a:rPr>
              <a:t>- на </a:t>
            </a:r>
            <a:r>
              <a:rPr lang="ru-RU" sz="700" dirty="0">
                <a:latin typeface="Montserrat Medium" charset="-52"/>
              </a:rPr>
              <a:t>проведение капитального ремонта (ремонта), модернизации, реконструкции объектов муниципальной собственности </a:t>
            </a:r>
            <a:r>
              <a:rPr lang="ru-RU" sz="700" dirty="0" smtClean="0">
                <a:latin typeface="Montserrat Medium" charset="-52"/>
              </a:rPr>
              <a:t> - 16,8 </a:t>
            </a:r>
            <a:r>
              <a:rPr lang="ru-RU" sz="700" dirty="0" err="1" smtClean="0">
                <a:latin typeface="Montserrat Medium" charset="-52"/>
              </a:rPr>
              <a:t>млн.руб</a:t>
            </a:r>
            <a:r>
              <a:rPr lang="ru-RU" sz="700" dirty="0" smtClean="0">
                <a:latin typeface="Montserrat Medium" charset="-52"/>
              </a:rPr>
              <a:t>.;</a:t>
            </a:r>
          </a:p>
          <a:p>
            <a:r>
              <a:rPr lang="ru-RU" sz="700" dirty="0" smtClean="0">
                <a:latin typeface="Montserrat Medium" charset="-52"/>
              </a:rPr>
              <a:t>- Строительство объектов муниципальной собственности – 37,9 </a:t>
            </a:r>
            <a:r>
              <a:rPr lang="ru-RU" sz="700" dirty="0" err="1" smtClean="0">
                <a:latin typeface="Montserrat Medium" charset="-52"/>
              </a:rPr>
              <a:t>млн.руб</a:t>
            </a:r>
            <a:r>
              <a:rPr lang="ru-RU" sz="700" dirty="0" smtClean="0">
                <a:latin typeface="Montserrat Medium" charset="-52"/>
              </a:rPr>
              <a:t>.</a:t>
            </a:r>
          </a:p>
          <a:p>
            <a:r>
              <a:rPr lang="ru-RU" sz="700" dirty="0" smtClean="0">
                <a:latin typeface="Montserrat Medium" charset="-52"/>
              </a:rPr>
              <a:t>- </a:t>
            </a:r>
            <a:r>
              <a:rPr lang="ru-RU" sz="700" dirty="0">
                <a:latin typeface="Montserrat Medium" charset="-52"/>
              </a:rPr>
              <a:t>содержание имущества казны </a:t>
            </a:r>
            <a:r>
              <a:rPr lang="ru-RU" sz="700" dirty="0" smtClean="0">
                <a:latin typeface="Montserrat Medium" charset="-52"/>
              </a:rPr>
              <a:t>– 35,5 млн.руб.;</a:t>
            </a:r>
          </a:p>
          <a:p>
            <a:r>
              <a:rPr lang="ru-RU" sz="700" dirty="0" smtClean="0">
                <a:latin typeface="Montserrat Medium" charset="-52"/>
              </a:rPr>
              <a:t>- ремонт мостов в с. Завьялово, с. Совхозный, д. </a:t>
            </a:r>
            <a:r>
              <a:rPr lang="ru-RU" sz="700" dirty="0" err="1" smtClean="0">
                <a:latin typeface="Montserrat Medium" charset="-52"/>
              </a:rPr>
              <a:t>Позимь</a:t>
            </a:r>
            <a:r>
              <a:rPr lang="ru-RU" sz="700" dirty="0" smtClean="0">
                <a:latin typeface="Montserrat Medium" charset="-52"/>
              </a:rPr>
              <a:t> – 40,0 млн.руб.;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Medium" charset="-52"/>
              </a:rPr>
              <a:t> проектно-изыскательские </a:t>
            </a:r>
            <a:r>
              <a:rPr lang="ru-RU" sz="700" dirty="0">
                <a:latin typeface="Montserrat Medium" charset="-52"/>
              </a:rPr>
              <a:t>работы– </a:t>
            </a:r>
            <a:r>
              <a:rPr lang="ru-RU" sz="700" dirty="0" smtClean="0">
                <a:latin typeface="Montserrat Medium" charset="-52"/>
              </a:rPr>
              <a:t>17,0 млн.руб.;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на 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благоустройство парка в д. Каменное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2,9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млн.руб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расходы на благоустройство "Аллеи Славы" с. Завьялово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10,8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млн.руб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700" dirty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расходы на ремонт и строительство контейнерных площадок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8,9 млн. руб.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расходы на уличное освещение – 56,6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млн.руб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БКАД  - 220,0 млн.руб.;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переселение граждан из ветхого и аварийного жилищного фонда  - 186,6 млн.руб.</a:t>
            </a:r>
          </a:p>
          <a:p>
            <a:pPr>
              <a:buFontTx/>
              <a:buChar char="-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содержание дорог местного значения – 326,6 млн.руб.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01840243"/>
              </p:ext>
            </p:extLst>
          </p:nvPr>
        </p:nvGraphicFramePr>
        <p:xfrm>
          <a:off x="5405718" y="918049"/>
          <a:ext cx="3355690" cy="130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53936518"/>
              </p:ext>
            </p:extLst>
          </p:nvPr>
        </p:nvGraphicFramePr>
        <p:xfrm>
          <a:off x="5377696" y="2322704"/>
          <a:ext cx="3319842" cy="121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5030667"/>
              </p:ext>
            </p:extLst>
          </p:nvPr>
        </p:nvGraphicFramePr>
        <p:xfrm>
          <a:off x="5305626" y="3683905"/>
          <a:ext cx="3403554" cy="121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Google Shape;1937;p176"/>
          <p:cNvGrpSpPr/>
          <p:nvPr/>
        </p:nvGrpSpPr>
        <p:grpSpPr>
          <a:xfrm>
            <a:off x="265730" y="1088234"/>
            <a:ext cx="1420896" cy="1440910"/>
            <a:chOff x="5933579" y="2362350"/>
            <a:chExt cx="1991169" cy="2245726"/>
          </a:xfrm>
        </p:grpSpPr>
        <p:grpSp>
          <p:nvGrpSpPr>
            <p:cNvPr id="3" name="Google Shape;1938;p176"/>
            <p:cNvGrpSpPr/>
            <p:nvPr/>
          </p:nvGrpSpPr>
          <p:grpSpPr>
            <a:xfrm>
              <a:off x="5977724" y="2362350"/>
              <a:ext cx="1947024" cy="2245726"/>
              <a:chOff x="5422576" y="1703631"/>
              <a:chExt cx="1440000" cy="1660917"/>
            </a:xfrm>
          </p:grpSpPr>
          <p:sp>
            <p:nvSpPr>
              <p:cNvPr id="23" name="Google Shape;1939;p176"/>
              <p:cNvSpPr/>
              <p:nvPr/>
            </p:nvSpPr>
            <p:spPr>
              <a:xfrm>
                <a:off x="5422576" y="1703631"/>
                <a:ext cx="1440000" cy="1660917"/>
              </a:xfrm>
              <a:prstGeom prst="cube">
                <a:avLst>
                  <a:gd name="adj" fmla="val 25000"/>
                </a:avLst>
              </a:prstGeom>
              <a:solidFill>
                <a:srgbClr val="FDF7E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24" name="Google Shape;1940;p176"/>
              <p:cNvSpPr/>
              <p:nvPr/>
            </p:nvSpPr>
            <p:spPr>
              <a:xfrm>
                <a:off x="5475174" y="1816825"/>
                <a:ext cx="1260001" cy="1450701"/>
              </a:xfrm>
              <a:prstGeom prst="cube">
                <a:avLst>
                  <a:gd name="adj" fmla="val 25000"/>
                </a:avLst>
              </a:prstGeom>
              <a:solidFill>
                <a:srgbClr val="F2C13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22" name="Google Shape;1942;p176"/>
            <p:cNvSpPr txBox="1"/>
            <p:nvPr/>
          </p:nvSpPr>
          <p:spPr>
            <a:xfrm>
              <a:off x="5933579" y="3216357"/>
              <a:ext cx="1470627" cy="1260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Содержание и развитие коммунальной инфраструктуры Завьяловского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района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dirty="0" smtClean="0">
                  <a:solidFill>
                    <a:schemeClr val="tx1"/>
                  </a:solidFill>
                  <a:latin typeface="Montserrat" charset="-52"/>
                </a:rPr>
                <a:t>.</a:t>
              </a:r>
              <a:endParaRPr sz="600" dirty="0">
                <a:solidFill>
                  <a:schemeClr val="tx1"/>
                </a:solidFill>
                <a:latin typeface="Montserrat" charset="-52"/>
              </a:endParaRPr>
            </a:p>
          </p:txBody>
        </p:sp>
      </p:grpSp>
      <p:grpSp>
        <p:nvGrpSpPr>
          <p:cNvPr id="4" name="Google Shape;1943;p176"/>
          <p:cNvGrpSpPr/>
          <p:nvPr/>
        </p:nvGrpSpPr>
        <p:grpSpPr>
          <a:xfrm>
            <a:off x="1883162" y="1044195"/>
            <a:ext cx="1404643" cy="1434335"/>
            <a:chOff x="7610317" y="2005970"/>
            <a:chExt cx="1947024" cy="1990186"/>
          </a:xfrm>
        </p:grpSpPr>
        <p:grpSp>
          <p:nvGrpSpPr>
            <p:cNvPr id="5" name="Google Shape;1944;p176"/>
            <p:cNvGrpSpPr/>
            <p:nvPr/>
          </p:nvGrpSpPr>
          <p:grpSpPr>
            <a:xfrm>
              <a:off x="7610317" y="2005970"/>
              <a:ext cx="1947024" cy="1947024"/>
              <a:chOff x="5429340" y="1891415"/>
              <a:chExt cx="1440000" cy="1440000"/>
            </a:xfrm>
          </p:grpSpPr>
          <p:sp>
            <p:nvSpPr>
              <p:cNvPr id="28" name="Google Shape;1945;p176"/>
              <p:cNvSpPr/>
              <p:nvPr/>
            </p:nvSpPr>
            <p:spPr>
              <a:xfrm>
                <a:off x="5429340" y="1891415"/>
                <a:ext cx="1440000" cy="1440000"/>
              </a:xfrm>
              <a:prstGeom prst="cube">
                <a:avLst>
                  <a:gd name="adj" fmla="val 25000"/>
                </a:avLst>
              </a:prstGeom>
              <a:solidFill>
                <a:srgbClr val="FDE8D4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29" name="Google Shape;1946;p176"/>
              <p:cNvSpPr/>
              <p:nvPr/>
            </p:nvSpPr>
            <p:spPr>
              <a:xfrm>
                <a:off x="5558462" y="2007525"/>
                <a:ext cx="1260001" cy="1260001"/>
              </a:xfrm>
              <a:prstGeom prst="cube">
                <a:avLst>
                  <a:gd name="adj" fmla="val 25000"/>
                </a:avLst>
              </a:prstGeom>
              <a:solidFill>
                <a:srgbClr val="F68E2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27" name="Google Shape;1948;p176"/>
            <p:cNvSpPr txBox="1"/>
            <p:nvPr/>
          </p:nvSpPr>
          <p:spPr>
            <a:xfrm>
              <a:off x="7757059" y="2796061"/>
              <a:ext cx="1404264" cy="1200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Дорожное хозяйство и транспортная система Завьяловского района </a:t>
              </a:r>
            </a:p>
          </p:txBody>
        </p:sp>
      </p:grpSp>
      <p:grpSp>
        <p:nvGrpSpPr>
          <p:cNvPr id="6" name="Google Shape;1949;p176"/>
          <p:cNvGrpSpPr/>
          <p:nvPr/>
        </p:nvGrpSpPr>
        <p:grpSpPr>
          <a:xfrm>
            <a:off x="3568807" y="1081705"/>
            <a:ext cx="1415368" cy="1483517"/>
            <a:chOff x="9209949" y="2635688"/>
            <a:chExt cx="2284822" cy="1996277"/>
          </a:xfrm>
        </p:grpSpPr>
        <p:grpSp>
          <p:nvGrpSpPr>
            <p:cNvPr id="7" name="Google Shape;1950;p176"/>
            <p:cNvGrpSpPr/>
            <p:nvPr/>
          </p:nvGrpSpPr>
          <p:grpSpPr>
            <a:xfrm>
              <a:off x="9209949" y="2635688"/>
              <a:ext cx="2284822" cy="1947024"/>
              <a:chOff x="5385174" y="1917525"/>
              <a:chExt cx="1689832" cy="1440000"/>
            </a:xfrm>
          </p:grpSpPr>
          <p:sp>
            <p:nvSpPr>
              <p:cNvPr id="34" name="Google Shape;1951;p176"/>
              <p:cNvSpPr/>
              <p:nvPr/>
            </p:nvSpPr>
            <p:spPr>
              <a:xfrm>
                <a:off x="5385174" y="1917525"/>
                <a:ext cx="1689832" cy="1440000"/>
              </a:xfrm>
              <a:prstGeom prst="cube">
                <a:avLst>
                  <a:gd name="adj" fmla="val 25000"/>
                </a:avLst>
              </a:prstGeom>
              <a:solidFill>
                <a:srgbClr val="F7CDCE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  <p:sp>
            <p:nvSpPr>
              <p:cNvPr id="35" name="Google Shape;1952;p176"/>
              <p:cNvSpPr/>
              <p:nvPr/>
            </p:nvSpPr>
            <p:spPr>
              <a:xfrm>
                <a:off x="5475173" y="2007525"/>
                <a:ext cx="1498267" cy="1260000"/>
              </a:xfrm>
              <a:prstGeom prst="cube">
                <a:avLst>
                  <a:gd name="adj" fmla="val 25000"/>
                </a:avLst>
              </a:prstGeom>
              <a:solidFill>
                <a:srgbClr val="C62127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endParaRPr sz="800" b="0" i="0" u="none" strike="noStrike" cap="none">
                  <a:solidFill>
                    <a:srgbClr val="FFFFFF"/>
                  </a:solidFill>
                  <a:latin typeface="Montserrat" charset="-52"/>
                  <a:sym typeface="Arial"/>
                </a:endParaRPr>
              </a:p>
            </p:txBody>
          </p:sp>
        </p:grpSp>
        <p:sp>
          <p:nvSpPr>
            <p:cNvPr id="33" name="Google Shape;1954;p176"/>
            <p:cNvSpPr txBox="1"/>
            <p:nvPr/>
          </p:nvSpPr>
          <p:spPr>
            <a:xfrm>
              <a:off x="9371343" y="3332950"/>
              <a:ext cx="1472389" cy="1299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Энергосбереже-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</a:pPr>
              <a:r>
                <a:rPr lang="ru" sz="600" b="0" i="0" u="none" strike="noStrike" cap="none" dirty="0" smtClean="0">
                  <a:solidFill>
                    <a:schemeClr val="tx1"/>
                  </a:solidFill>
                  <a:latin typeface="Montserrat" charset="-52"/>
                  <a:sym typeface="Arial"/>
                </a:rPr>
                <a:t>ние и повышение энергетической эффективности Завьяловского района 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75122" y="570689"/>
            <a:ext cx="4319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Montserrat" charset="-52"/>
              </a:rPr>
              <a:t>«Содержание и развитие муниципального хозяйства»</a:t>
            </a:r>
            <a:r>
              <a:rPr lang="ru-RU" sz="1000" b="1" dirty="0" smtClean="0">
                <a:latin typeface="Montserrat" charset="-52"/>
              </a:rPr>
              <a:t>  </a:t>
            </a:r>
            <a:endParaRPr lang="ru-RU" sz="1000" b="1" dirty="0">
              <a:latin typeface="Montserrat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1975" y="2754861"/>
            <a:ext cx="4515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u="sng" dirty="0" smtClean="0"/>
              <a:t>Цель программы</a:t>
            </a:r>
            <a:r>
              <a:rPr lang="ru-RU" sz="800" dirty="0" smtClean="0"/>
              <a:t> – развитие муниципального хозяйства и территории в целях обеспечения комфортных условий проживания для граждан 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9841" y="2479417"/>
            <a:ext cx="85792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600" dirty="0" smtClean="0">
                <a:latin typeface="Montserrat" charset="-52"/>
              </a:rPr>
              <a:t>499 854,1тыс.руб.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96292" y="2385165"/>
            <a:ext cx="87556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 smtClean="0">
                <a:latin typeface="Montserrat" charset="-52"/>
              </a:rPr>
              <a:t>601 066,5 </a:t>
            </a:r>
            <a:r>
              <a:rPr lang="ru-RU" sz="600" dirty="0">
                <a:latin typeface="Montserrat" charset="-52"/>
              </a:rPr>
              <a:t>тыс.руб.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6033" y="2529144"/>
            <a:ext cx="7232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FFFF"/>
              </a:buClr>
              <a:buSzPts val="1100"/>
            </a:pPr>
            <a:r>
              <a:rPr lang="ru-RU" sz="600" dirty="0">
                <a:latin typeface="Montserrat" charset="-52"/>
              </a:rPr>
              <a:t>100,0 </a:t>
            </a:r>
            <a:r>
              <a:rPr lang="ru-RU" sz="600" dirty="0" err="1">
                <a:latin typeface="Montserrat" charset="-52"/>
              </a:rPr>
              <a:t>тыс.руб</a:t>
            </a:r>
            <a:r>
              <a:rPr lang="ru-RU" sz="600" dirty="0">
                <a:latin typeface="Montserrat" charset="-52"/>
              </a:rPr>
              <a:t>.</a:t>
            </a: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" y="995381"/>
            <a:ext cx="950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51"/>
          <p:cNvSpPr>
            <a:spLocks noGrp="1"/>
          </p:cNvSpPr>
          <p:nvPr>
            <p:ph type="pic" idx="2"/>
          </p:nvPr>
        </p:nvSpPr>
        <p:spPr>
          <a:xfrm>
            <a:off x="394800" y="1047750"/>
            <a:ext cx="4177200" cy="346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4762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Бюджет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(старонормандское bougette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Бюджет муниципального образования</a:t>
            </a: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фонд денежных средств, предназначенный для финансирования функций, отнесенных к предметам ведения местного самоуправления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Государственное (муниципальное) учреждение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</a:t>
            </a: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некоммерческая организация, созданная Российской Федерацией, субъектом Российской Федерации или муниципальным образованием для оказания государственных (муниципальных) услуг, выполнения работ: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Государственная (муниципальная) программа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комплекс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44" name="Google Shape;844;p151"/>
          <p:cNvSpPr>
            <a:spLocks noGrp="1"/>
          </p:cNvSpPr>
          <p:nvPr>
            <p:ph type="pic" idx="2"/>
          </p:nvPr>
        </p:nvSpPr>
        <p:spPr>
          <a:xfrm>
            <a:off x="4751647" y="899832"/>
            <a:ext cx="4177200" cy="346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Государственные (муниципальные) услуги (работы)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услуги (работы), оказываемые (выполняемые) органами государственной власти, государственными учреждениями.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Государственный (муниципальный) долг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обязательства государства (муниципального образования) по полученным кредитам, выпущенным ценным бумагам, предоставленным гарантиям перед кредиторами по обязательствам заемщиков.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Доходы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поступающие от населения, организаций, учреждений в бюджет денежные средства в виде:- налогов;- неналоговых поступлений (доходы от продажи имущества, штрафы и т.п.);- безвозмездных поступлений. Не включаются в состав доходов кредиты, доходы от выпуска ценных бумаг, полученные государством (органами местного самоуправления).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Расходы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выплачиваемые из бюджета денежные средства.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Дефицит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превышение</a:t>
            </a:r>
            <a:r>
              <a:rPr lang="ru" sz="900" dirty="0"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расходов бюджета над его доходами.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45" name="Google Shape;845;p151"/>
          <p:cNvSpPr txBox="1"/>
          <p:nvPr/>
        </p:nvSpPr>
        <p:spPr>
          <a:xfrm>
            <a:off x="0" y="438150"/>
            <a:ext cx="9144000" cy="5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23900" marR="35560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300" dirty="0">
                <a:solidFill>
                  <a:schemeClr val="bg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АЗБУКА БЮДЖЕТА</a:t>
            </a:r>
            <a:endParaRPr dirty="0">
              <a:solidFill>
                <a:schemeClr val="bg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9" y="777689"/>
            <a:ext cx="68770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tserrat" charset="-52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tserrat" charset="-52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466790" y="3523932"/>
            <a:ext cx="368957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Резервный фонд – 1 500,0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Обслуживание муниципального долга – 22 557,5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тыс.руб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Создание условий для реализации управления муниципальными финансами – 119 638,8 тыс. 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Софинансирование инициативных проектов – 100 000 тыс. руб.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582406966"/>
              </p:ext>
            </p:extLst>
          </p:nvPr>
        </p:nvGraphicFramePr>
        <p:xfrm>
          <a:off x="5042769" y="1832572"/>
          <a:ext cx="3423424" cy="116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83663" y="570689"/>
            <a:ext cx="4233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«Управление муниципальными финансами»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100" b="1" dirty="0" smtClean="0">
                <a:latin typeface="Montserrat" charset="-52"/>
              </a:rPr>
              <a:t>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7607" y="1018162"/>
            <a:ext cx="3843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о</a:t>
            </a:r>
            <a:r>
              <a:rPr lang="ru-RU" sz="800" dirty="0" smtClean="0"/>
              <a:t>беспечение исполнения расходных обязательств муниципального образования при сохранении долгосрочной сбалансированности и устойчивости бюджета, повышение эффективности управления муниципальными финансами</a:t>
            </a:r>
            <a:endParaRPr lang="ru-RU" sz="800" dirty="0">
              <a:solidFill>
                <a:schemeClr val="tx1"/>
              </a:solidFill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447607" y="2967928"/>
            <a:ext cx="3727940" cy="430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 исполнитель Управление финансов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49112888"/>
              </p:ext>
            </p:extLst>
          </p:nvPr>
        </p:nvGraphicFramePr>
        <p:xfrm>
          <a:off x="746477" y="1602937"/>
          <a:ext cx="3201219" cy="120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425432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96167" y="570688"/>
            <a:ext cx="38089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«Территориальное развитие»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23692" y="1001575"/>
            <a:ext cx="3981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 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– </a:t>
            </a:r>
            <a:r>
              <a:rPr lang="ru-RU" sz="800" dirty="0"/>
              <a:t>о</a:t>
            </a:r>
            <a:r>
              <a:rPr lang="ru-RU" sz="800" dirty="0" smtClean="0"/>
              <a:t>беспечение устойчивого развития территории на основе территориального планирования и градостроительного зонирования в соответствии с законодательством Российской Федерации, в том числе создание условий для развития строительства и осуществления комплексного освоения территории, в целях жилищного строительства и создания условий для реализации проектов развития застроенных территорий</a:t>
            </a:r>
            <a:endParaRPr lang="ru-RU" sz="800" dirty="0">
              <a:solidFill>
                <a:srgbClr val="FF0000"/>
              </a:solidFill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11997" y="3066190"/>
            <a:ext cx="3740727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архитектуры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31180" y="3538338"/>
            <a:ext cx="37407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Проведение мероприятий в области строительства, архитектуры и градостроительства, размещение наружной рекламы и информации – 3 166,1 тыс.руб. </a:t>
            </a:r>
            <a:endParaRPr lang="ru-RU" sz="800" dirty="0">
              <a:solidFill>
                <a:schemeClr val="tx1"/>
              </a:solidFill>
              <a:latin typeface="Montserrat Medium" charset="-52"/>
              <a:cs typeface="Calibri" pitchFamily="34" charset="0"/>
            </a:endParaRP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На мероприятия по территориальному планированию и градостроительного зонирования  за счет средств УР – 13 500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529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31437" y="3507302"/>
            <a:ext cx="3408221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</a:rPr>
              <a:t> Профилактика правонарушений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на территории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</a:rPr>
              <a:t>Завьяловского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  района</a:t>
            </a:r>
            <a:r>
              <a:rPr kumimoji="1" lang="ru-RU" sz="700" b="1" dirty="0" smtClean="0">
                <a:solidFill>
                  <a:schemeClr val="tx1"/>
                </a:solidFill>
                <a:latin typeface="Montserrat Medium" charset="-52"/>
              </a:rPr>
              <a:t> –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259,0 тыс. руб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Обеспечение безопасности людей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на водных объектах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– 2 997,0 тыс. 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Обеспечение первичных мер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пожарной безопасности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– </a:t>
            </a:r>
          </a:p>
          <a:p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11 501,6тыс.руб.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Охрана окружающей среды  - 27 394,5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</a:rPr>
              <a:t>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Times New Roman" pitchFamily="18" charset="0"/>
              </a:rPr>
              <a:t>Капитальный ремонт гидротехнических сооружений  - 5 000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Times New Roman" pitchFamily="18" charset="0"/>
              </a:rPr>
              <a:t>Отлов и содержание безнадзорных животных – 500 тыс.руб.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33368896"/>
              </p:ext>
            </p:extLst>
          </p:nvPr>
        </p:nvGraphicFramePr>
        <p:xfrm>
          <a:off x="4863286" y="1557311"/>
          <a:ext cx="3562621" cy="130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64481" y="570689"/>
            <a:ext cx="425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«Обеспечение безопасности населения»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636" y="1018162"/>
            <a:ext cx="3825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совершенствование системы обеспечения безопасной общественной среды для проживания пребывания граждан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531437" y="3005552"/>
            <a:ext cx="3408220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МКУ «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Завьяловский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центр обеспечения безопасности»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11413558"/>
              </p:ext>
            </p:extLst>
          </p:nvPr>
        </p:nvGraphicFramePr>
        <p:xfrm>
          <a:off x="415636" y="1423102"/>
          <a:ext cx="3522312" cy="144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803157" y="574969"/>
            <a:ext cx="410521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«Муниципальное управление и развитие гражданского общества»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63286" y="1125883"/>
            <a:ext cx="3857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создание эффективной модели местного самоуправления и системы партнерских отношений между институтами власти и местным сообществом</a:t>
            </a:r>
            <a:endParaRPr lang="ru-RU" sz="800" dirty="0"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6481" y="3005552"/>
            <a:ext cx="3716109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документационного обеспечения, организационной и кадровой работы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6481" y="3615023"/>
            <a:ext cx="371610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Р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асходы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на поддержку и создание условий для деятельности   общественных организаций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378,6тыс. 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Расходы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на охрану труда работников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671 тыс. руб. 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Обеспечение деятельности </a:t>
            </a:r>
            <a:r>
              <a:rPr lang="ru-RU" sz="700" dirty="0" err="1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терорганов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110 486,0 тыс. 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Обеспечение деятельности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Администрации  </a:t>
            </a:r>
            <a:r>
              <a:rPr kumimoji="1"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– 93 454,9тыс. руб.</a:t>
            </a:r>
            <a:endParaRPr lang="ru-RU" sz="700" dirty="0" smtClean="0">
              <a:solidFill>
                <a:schemeClr val="tx1"/>
              </a:solidFill>
              <a:latin typeface="Montserrat Medium" charset="-52"/>
              <a:cs typeface="Calibri" pitchFamily="34" charset="0"/>
            </a:endParaRP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Доплата к пенсии муниципальных служащих  – 2 760 тыс.руб.</a:t>
            </a:r>
          </a:p>
          <a:p>
            <a:pPr marL="88900" indent="-88900">
              <a:buFont typeface="Wingdings" pitchFamily="2" charset="2"/>
              <a:buChar char="ü"/>
              <a:tabLst>
                <a:tab pos="88900" algn="l"/>
                <a:tab pos="179388" algn="l"/>
              </a:tabLst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Ежемесячное вознаграждение почетным гражданам  – 1 290,0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63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398143" y="3895572"/>
            <a:ext cx="380782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Совершенствование антинаркотической  деятельности – 225,0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Профилактика и раннее выявление незаконного потребления наркотиков среди населения – 75,0 тыс.руб.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Лечебная и реабилитационная помощь наркозависимым лицам – 15,0 тыс. руб.</a:t>
            </a:r>
            <a:endParaRPr kumimoji="1" lang="ru-RU" sz="800" dirty="0" smtClean="0">
              <a:solidFill>
                <a:schemeClr val="tx1"/>
              </a:solidFill>
              <a:latin typeface="Montserrat Medium" charset="-52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4481" y="570689"/>
            <a:ext cx="405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«Комплексные меры противодействия немедицинскому потреблению наркотических средств и их незаконному обороту»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354" y="1293223"/>
            <a:ext cx="3801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</a:t>
            </a:r>
            <a:r>
              <a:rPr lang="ru-RU" sz="800" dirty="0" smtClean="0">
                <a:latin typeface="Monserrat"/>
              </a:rPr>
              <a:t> – </a:t>
            </a:r>
            <a:r>
              <a:rPr lang="ru-RU" sz="800" dirty="0" smtClean="0"/>
              <a:t>создание условий для приостановления роста злоупотребления наркотиками и их незаконного оборота; поэтапное сокращение распространения наркомании и связанных с ней преступностью и правонарушений.</a:t>
            </a:r>
          </a:p>
          <a:p>
            <a:pPr algn="just"/>
            <a:r>
              <a:rPr lang="ru-RU" sz="800" dirty="0" smtClean="0">
                <a:latin typeface="Monserrat"/>
              </a:rPr>
              <a:t> 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385354" y="3438973"/>
            <a:ext cx="3801292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Администрация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25860919"/>
              </p:ext>
            </p:extLst>
          </p:nvPr>
        </p:nvGraphicFramePr>
        <p:xfrm>
          <a:off x="302027" y="1988658"/>
          <a:ext cx="3360351" cy="132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721157" y="590237"/>
            <a:ext cx="442284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«Профилактика терроризма и экстремизма, а также минимизация и (или) ликвидация последствий их проявления»</a:t>
            </a:r>
            <a:r>
              <a:rPr lang="ru-RU" sz="1100" b="1" dirty="0" smtClean="0">
                <a:latin typeface="Montserrat" charset="-52"/>
              </a:rPr>
              <a:t>  </a:t>
            </a:r>
            <a:endParaRPr lang="ru-RU" sz="1100" b="1" dirty="0">
              <a:latin typeface="Montserrat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4816165" y="1367421"/>
            <a:ext cx="3715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latin typeface="Monserrat"/>
              </a:rPr>
              <a:t>Цель программы </a:t>
            </a:r>
            <a:r>
              <a:rPr lang="ru-RU" sz="800" dirty="0" smtClean="0">
                <a:latin typeface="Monserrat"/>
              </a:rPr>
              <a:t>– участие в профилактике терроризма и экстремизма, а также в минимизации и/или ликвидации последствий проявлений терроризма и экстремизма</a:t>
            </a:r>
          </a:p>
          <a:p>
            <a:endParaRPr lang="ru-RU" sz="800" dirty="0" smtClean="0">
              <a:latin typeface="Monserrat"/>
            </a:endParaRPr>
          </a:p>
          <a:p>
            <a:r>
              <a:rPr lang="ru-RU" sz="800" dirty="0" smtClean="0">
                <a:latin typeface="Monserrat"/>
              </a:rPr>
              <a:t>Финансирование на 2023 год – 5,0 тыс.руб., 2024- 5,0 тыс.руб., 2025 – 5,0 </a:t>
            </a:r>
            <a:r>
              <a:rPr lang="ru-RU" sz="800" dirty="0" err="1" smtClean="0">
                <a:latin typeface="Monserrat"/>
              </a:rPr>
              <a:t>тыс.руб</a:t>
            </a:r>
            <a:r>
              <a:rPr lang="ru-RU" sz="800" dirty="0" smtClean="0">
                <a:latin typeface="Monserrat"/>
              </a:rPr>
              <a:t>., 2026 год </a:t>
            </a:r>
            <a:r>
              <a:rPr lang="ru-RU" sz="800" dirty="0">
                <a:latin typeface="Monserrat"/>
              </a:rPr>
              <a:t>- 5,0 </a:t>
            </a:r>
            <a:r>
              <a:rPr lang="ru-RU" sz="800" dirty="0" err="1" smtClean="0">
                <a:latin typeface="Monserrat"/>
              </a:rPr>
              <a:t>тыс.руб</a:t>
            </a:r>
            <a:r>
              <a:rPr lang="ru-RU" sz="800" dirty="0" smtClean="0">
                <a:latin typeface="Monserrat"/>
              </a:rPr>
              <a:t>., на 2027 год – 5,0 </a:t>
            </a:r>
            <a:r>
              <a:rPr lang="ru-RU" sz="800" dirty="0" err="1" smtClean="0">
                <a:latin typeface="Monserrat"/>
              </a:rPr>
              <a:t>тыс.руб</a:t>
            </a:r>
            <a:r>
              <a:rPr lang="ru-RU" sz="800" dirty="0" smtClean="0">
                <a:latin typeface="Monserrat"/>
              </a:rPr>
              <a:t>.</a:t>
            </a:r>
            <a:endParaRPr lang="ru-RU" sz="800" dirty="0">
              <a:latin typeface="Mon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77068" y="2316515"/>
            <a:ext cx="359365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Сектор по мобилизационной подготовки и режиму безопасности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района»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21501" y="3007523"/>
            <a:ext cx="35936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>
              <a:tabLst>
                <a:tab pos="88900" algn="l"/>
                <a:tab pos="17938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Информационно-аналитическая работа –  2,0 тыс.руб. </a:t>
            </a:r>
          </a:p>
          <a:p>
            <a:pPr marL="88900" indent="-88900">
              <a:buFont typeface="Wingdings" pitchFamily="2" charset="2"/>
              <a:buChar char="ü"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Практическая работа по профилактике терроризма и экстремизма – 3,0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8046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6"/>
          <p:cNvSpPr txBox="1"/>
          <p:nvPr/>
        </p:nvSpPr>
        <p:spPr>
          <a:xfrm>
            <a:off x="302027" y="207523"/>
            <a:ext cx="8229600" cy="33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 smtClean="0">
                <a:solidFill>
                  <a:schemeClr val="bg2"/>
                </a:solidFill>
                <a:latin typeface="Monserrat"/>
              </a:rPr>
              <a:t>Расходы бюджета в разрезе муниципальных программ</a:t>
            </a:r>
            <a:endParaRPr b="1" i="0" u="none" strike="noStrike" cap="none" dirty="0">
              <a:solidFill>
                <a:schemeClr val="bg2"/>
              </a:solidFill>
              <a:latin typeface="Monserrat"/>
              <a:sym typeface="Arial"/>
            </a:endParaRPr>
          </a:p>
        </p:txBody>
      </p:sp>
      <p:sp>
        <p:nvSpPr>
          <p:cNvPr id="1923" name="Google Shape;1923;p176"/>
          <p:cNvSpPr txBox="1"/>
          <p:nvPr/>
        </p:nvSpPr>
        <p:spPr>
          <a:xfrm>
            <a:off x="237598" y="75969"/>
            <a:ext cx="17883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0" i="0" u="none" strike="noStrike" cap="none" dirty="0" smtClean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Программный бюджет </a:t>
            </a:r>
            <a:endParaRPr sz="1100" dirty="0"/>
          </a:p>
        </p:txBody>
      </p:sp>
      <p:sp>
        <p:nvSpPr>
          <p:cNvPr id="41" name="Google Shape;969;p156"/>
          <p:cNvSpPr/>
          <p:nvPr/>
        </p:nvSpPr>
        <p:spPr>
          <a:xfrm rot="-5400000" flipH="1">
            <a:off x="3556357" y="-2931606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398143" y="3895572"/>
            <a:ext cx="380782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8900" indent="-88900"/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Основные мероприятия:</a:t>
            </a:r>
          </a:p>
          <a:p>
            <a:pPr marL="88900" indent="-88900">
              <a:buFont typeface="Wingdings" pitchFamily="2" charset="2"/>
              <a:buChar char="ü"/>
            </a:pPr>
            <a:r>
              <a:rPr kumimoji="1" lang="ru-RU" sz="800" dirty="0" smtClean="0">
                <a:solidFill>
                  <a:schemeClr val="tx1"/>
                </a:solidFill>
                <a:latin typeface="Montserrat Medium" charset="-52"/>
              </a:rPr>
              <a:t> 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Расходы на поддержку государственных программ субъектов Российской Федерации и муниципальных программ формирования современной городской среды (местный бюджет) – 2000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тыс.руб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cs typeface="Calibri" pitchFamily="34" charset="0"/>
              </a:rPr>
              <a:t>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4481" y="570689"/>
            <a:ext cx="4052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Муниципальная программа </a:t>
            </a:r>
          </a:p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«Формирование современной городской среды на территории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Завьяловского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Montserrat" charset="-52"/>
              </a:rPr>
              <a:t> района»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</a:t>
            </a:r>
            <a:r>
              <a:rPr lang="ru-RU" sz="1000" dirty="0" smtClean="0">
                <a:latin typeface="Montserrat" charset="-52"/>
              </a:rPr>
              <a:t> 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354" y="1293223"/>
            <a:ext cx="3801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u="sng" dirty="0" smtClean="0">
                <a:solidFill>
                  <a:schemeClr val="tx1"/>
                </a:solidFill>
                <a:latin typeface="Monserrat"/>
              </a:rPr>
              <a:t>Цель программы</a:t>
            </a:r>
            <a:r>
              <a:rPr lang="ru-RU" sz="800" dirty="0" smtClean="0">
                <a:solidFill>
                  <a:schemeClr val="tx1"/>
                </a:solidFill>
                <a:latin typeface="Monserrat"/>
              </a:rPr>
              <a:t> – </a:t>
            </a:r>
            <a:r>
              <a:rPr lang="ru-RU" sz="800" dirty="0" smtClean="0"/>
              <a:t>Повышение уровня комплексного благоустройства территорий муниципального образования «Муниципальный округ </a:t>
            </a:r>
            <a:r>
              <a:rPr lang="ru-RU" sz="800" dirty="0" err="1" smtClean="0"/>
              <a:t>Завьяловский</a:t>
            </a:r>
            <a:r>
              <a:rPr lang="ru-RU" sz="800" dirty="0" smtClean="0"/>
              <a:t> район Удмуртской Республики»</a:t>
            </a:r>
            <a:r>
              <a:rPr lang="ru-RU" sz="8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sz="800" dirty="0" smtClean="0">
                <a:latin typeface="Monserrat"/>
              </a:rPr>
              <a:t> </a:t>
            </a:r>
            <a:endParaRPr lang="ru-RU" sz="800" dirty="0">
              <a:latin typeface="Monserrat"/>
            </a:endParaRPr>
          </a:p>
        </p:txBody>
      </p:sp>
      <p:sp>
        <p:nvSpPr>
          <p:cNvPr id="339969" name="Rectangle 1"/>
          <p:cNvSpPr>
            <a:spLocks noChangeArrowheads="1"/>
          </p:cNvSpPr>
          <p:nvPr/>
        </p:nvSpPr>
        <p:spPr bwMode="auto">
          <a:xfrm>
            <a:off x="385354" y="3438973"/>
            <a:ext cx="3801292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630238" algn="l"/>
              </a:tabLst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Ответственный исполнитель Управление строительства Администрация </a:t>
            </a:r>
            <a:r>
              <a:rPr lang="ru-RU" sz="800" dirty="0" err="1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44159960"/>
              </p:ext>
            </p:extLst>
          </p:nvPr>
        </p:nvGraphicFramePr>
        <p:xfrm>
          <a:off x="302027" y="1988658"/>
          <a:ext cx="3360351" cy="132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rot="5400000">
            <a:off x="2296637" y="2762655"/>
            <a:ext cx="4390417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637588" y="620020"/>
            <a:ext cx="45981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err="1" smtClean="0">
                <a:solidFill>
                  <a:schemeClr val="bg2"/>
                </a:solidFill>
                <a:latin typeface="Montserrat" charset="-52"/>
              </a:rPr>
              <a:t>Непрограммные</a:t>
            </a:r>
            <a:r>
              <a:rPr lang="ru-RU" sz="1000" b="1" dirty="0" smtClean="0">
                <a:solidFill>
                  <a:schemeClr val="bg2"/>
                </a:solidFill>
                <a:latin typeface="Montserrat" charset="-52"/>
              </a:rPr>
              <a:t> направления деятельности</a:t>
            </a:r>
            <a:endParaRPr lang="ru-RU" sz="1000" dirty="0">
              <a:latin typeface="Montserrat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23182" y="991269"/>
            <a:ext cx="3918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2025 год – 49 800,5 тыс. руб.</a:t>
            </a:r>
          </a:p>
          <a:p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2026 год – 49 875,0 тыс.руб.</a:t>
            </a:r>
          </a:p>
          <a:p>
            <a:r>
              <a:rPr lang="ru-RU" sz="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 2027 год – 49 726,1 тыс.руб.</a:t>
            </a:r>
            <a:endParaRPr lang="ru-RU" sz="800" dirty="0">
              <a:solidFill>
                <a:srgbClr val="9933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013430"/>
              </p:ext>
            </p:extLst>
          </p:nvPr>
        </p:nvGraphicFramePr>
        <p:xfrm>
          <a:off x="6670938" y="2571573"/>
          <a:ext cx="1678632" cy="18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810803"/>
              </p:ext>
            </p:extLst>
          </p:nvPr>
        </p:nvGraphicFramePr>
        <p:xfrm>
          <a:off x="7260547" y="1142861"/>
          <a:ext cx="1678632" cy="18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631842"/>
              </p:ext>
            </p:extLst>
          </p:nvPr>
        </p:nvGraphicFramePr>
        <p:xfrm>
          <a:off x="5792381" y="1149255"/>
          <a:ext cx="1678632" cy="18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117345"/>
              </p:ext>
            </p:extLst>
          </p:nvPr>
        </p:nvGraphicFramePr>
        <p:xfrm>
          <a:off x="4300462" y="1149255"/>
          <a:ext cx="1678632" cy="18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062192"/>
              </p:ext>
            </p:extLst>
          </p:nvPr>
        </p:nvGraphicFramePr>
        <p:xfrm>
          <a:off x="5009490" y="2598439"/>
          <a:ext cx="1678632" cy="183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Google Shape;59;p13"/>
          <p:cNvSpPr txBox="1"/>
          <p:nvPr/>
        </p:nvSpPr>
        <p:spPr>
          <a:xfrm>
            <a:off x="4781688" y="1912644"/>
            <a:ext cx="7557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n-lt"/>
                <a:ea typeface="Montserrat"/>
                <a:cs typeface="Montserrat"/>
                <a:sym typeface="Montserrat"/>
              </a:rPr>
              <a:t>2023 год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61;p13"/>
          <p:cNvSpPr txBox="1"/>
          <p:nvPr/>
        </p:nvSpPr>
        <p:spPr>
          <a:xfrm>
            <a:off x="6293088" y="1908674"/>
            <a:ext cx="7557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n-lt"/>
                <a:ea typeface="Montserrat"/>
                <a:cs typeface="Montserrat"/>
                <a:sym typeface="Montserrat"/>
              </a:rPr>
              <a:t>2024 </a:t>
            </a:r>
            <a:r>
              <a:rPr lang="ru" sz="900" b="1" dirty="0">
                <a:latin typeface="+mn-lt"/>
                <a:ea typeface="Montserrat"/>
                <a:cs typeface="Montserrat"/>
                <a:sym typeface="Montserrat"/>
              </a:rPr>
              <a:t>год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64;p13"/>
          <p:cNvSpPr txBox="1"/>
          <p:nvPr/>
        </p:nvSpPr>
        <p:spPr>
          <a:xfrm>
            <a:off x="7739356" y="1900017"/>
            <a:ext cx="7557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j-lt"/>
                <a:ea typeface="Montserrat"/>
                <a:cs typeface="Montserrat"/>
                <a:sym typeface="Montserrat"/>
              </a:rPr>
              <a:t>2025 </a:t>
            </a:r>
            <a:r>
              <a:rPr lang="ru" sz="900" b="1" dirty="0">
                <a:latin typeface="+mj-lt"/>
                <a:ea typeface="Montserrat"/>
                <a:cs typeface="Montserrat"/>
                <a:sym typeface="Montserrat"/>
              </a:rPr>
              <a:t>год</a:t>
            </a:r>
            <a:endParaRPr sz="900" b="1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65;p13"/>
          <p:cNvSpPr txBox="1"/>
          <p:nvPr/>
        </p:nvSpPr>
        <p:spPr>
          <a:xfrm>
            <a:off x="5473444" y="3364130"/>
            <a:ext cx="7557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n-lt"/>
                <a:ea typeface="Montserrat"/>
                <a:cs typeface="Montserrat"/>
                <a:sym typeface="Montserrat"/>
              </a:rPr>
              <a:t>2026 </a:t>
            </a:r>
            <a:r>
              <a:rPr lang="ru" sz="900" b="1" dirty="0">
                <a:latin typeface="+mn-lt"/>
                <a:ea typeface="Montserrat"/>
                <a:cs typeface="Montserrat"/>
                <a:sym typeface="Montserrat"/>
              </a:rPr>
              <a:t>год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67;p13"/>
          <p:cNvSpPr txBox="1"/>
          <p:nvPr/>
        </p:nvSpPr>
        <p:spPr>
          <a:xfrm>
            <a:off x="7139424" y="3352506"/>
            <a:ext cx="7557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n-lt"/>
                <a:ea typeface="Montserrat"/>
                <a:cs typeface="Montserrat"/>
                <a:sym typeface="Montserrat"/>
              </a:rPr>
              <a:t>2026 </a:t>
            </a:r>
            <a:r>
              <a:rPr lang="ru" sz="900" b="1" dirty="0">
                <a:latin typeface="+mn-lt"/>
                <a:ea typeface="Montserrat"/>
                <a:cs typeface="Montserrat"/>
                <a:sym typeface="Montserrat"/>
              </a:rPr>
              <a:t>год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68;p13"/>
          <p:cNvSpPr/>
          <p:nvPr/>
        </p:nvSpPr>
        <p:spPr>
          <a:xfrm>
            <a:off x="4850388" y="4447162"/>
            <a:ext cx="206100" cy="203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9;p13"/>
          <p:cNvSpPr/>
          <p:nvPr/>
        </p:nvSpPr>
        <p:spPr>
          <a:xfrm>
            <a:off x="6804067" y="4463704"/>
            <a:ext cx="206100" cy="2031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70;p13"/>
          <p:cNvSpPr txBox="1"/>
          <p:nvPr/>
        </p:nvSpPr>
        <p:spPr>
          <a:xfrm>
            <a:off x="7048788" y="4403704"/>
            <a:ext cx="1697645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latin typeface="+mn-lt"/>
                <a:ea typeface="Montserrat"/>
                <a:cs typeface="Montserrat"/>
                <a:sym typeface="Montserrat"/>
              </a:rPr>
              <a:t>Собственные доходы МО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71;p13"/>
          <p:cNvSpPr txBox="1"/>
          <p:nvPr/>
        </p:nvSpPr>
        <p:spPr>
          <a:xfrm>
            <a:off x="5108383" y="4393365"/>
            <a:ext cx="1639112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latin typeface="+mn-lt"/>
                <a:ea typeface="Montserrat"/>
                <a:cs typeface="Montserrat"/>
                <a:sym typeface="Montserrat"/>
              </a:rPr>
              <a:t>Муниципальный долг</a:t>
            </a:r>
            <a:endParaRPr sz="900" b="1" dirty="0"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72;p13"/>
          <p:cNvSpPr txBox="1"/>
          <p:nvPr/>
        </p:nvSpPr>
        <p:spPr>
          <a:xfrm>
            <a:off x="349042" y="920849"/>
            <a:ext cx="3734332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990033"/>
                </a:solidFill>
                <a:latin typeface="+mj-lt"/>
                <a:ea typeface="Montserrat Medium"/>
                <a:cs typeface="Times New Roman" pitchFamily="18" charset="0"/>
                <a:sym typeface="Montserrat Medium"/>
              </a:rPr>
              <a:t>Верхний предел муниципального долга, тыс. руб.</a:t>
            </a:r>
            <a:endParaRPr sz="1000" b="1" dirty="0">
              <a:solidFill>
                <a:srgbClr val="990033"/>
              </a:solidFill>
              <a:latin typeface="+mj-lt"/>
              <a:ea typeface="Montserrat Medium"/>
              <a:cs typeface="Times New Roman" pitchFamily="18" charset="0"/>
              <a:sym typeface="Montserrat Medium"/>
            </a:endParaRPr>
          </a:p>
        </p:txBody>
      </p:sp>
      <p:sp>
        <p:nvSpPr>
          <p:cNvPr id="25" name="Google Shape;54;p13"/>
          <p:cNvSpPr txBox="1"/>
          <p:nvPr/>
        </p:nvSpPr>
        <p:spPr>
          <a:xfrm>
            <a:off x="349042" y="159803"/>
            <a:ext cx="847024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МУНИЦИПАЛЬНЫЙ ДОЛГ</a:t>
            </a:r>
            <a:endParaRPr sz="1800" b="1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 “Муниципальный округ Завьяловский район Удмуртской Республики”</a:t>
            </a:r>
            <a:endParaRPr b="1" dirty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30" name="Рисунок 6"/>
          <p:cNvGraphicFramePr>
            <a:graphicFrameLocks noGrp="1"/>
          </p:cNvGraphicFramePr>
          <p:nvPr>
            <p:ph type="pic" idx="2"/>
            <p:extLst>
              <p:ext uri="{D42A27DB-BD31-4B8C-83A1-F6EECF244321}">
                <p14:modId xmlns:p14="http://schemas.microsoft.com/office/powerpoint/2010/main" val="3841777889"/>
              </p:ext>
            </p:extLst>
          </p:nvPr>
        </p:nvGraphicFramePr>
        <p:xfrm>
          <a:off x="148067" y="1055077"/>
          <a:ext cx="3698262" cy="188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3" name="Google Shape;72;p13"/>
          <p:cNvSpPr txBox="1"/>
          <p:nvPr/>
        </p:nvSpPr>
        <p:spPr>
          <a:xfrm>
            <a:off x="4265069" y="920849"/>
            <a:ext cx="4733256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990033"/>
                </a:solidFill>
                <a:latin typeface="+mj-lt"/>
                <a:ea typeface="Montserrat Medium"/>
                <a:cs typeface="Times New Roman" pitchFamily="18" charset="0"/>
                <a:sym typeface="Montserrat Medium"/>
              </a:rPr>
              <a:t>Объем муниципального долга к собственным доходам МО, %</a:t>
            </a:r>
            <a:endParaRPr sz="1000" b="1" dirty="0">
              <a:solidFill>
                <a:srgbClr val="990033"/>
              </a:solidFill>
              <a:latin typeface="+mj-lt"/>
              <a:ea typeface="Montserrat Medium"/>
              <a:cs typeface="Times New Roman" pitchFamily="18" charset="0"/>
              <a:sym typeface="Montserrat Medium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79758" y="785022"/>
            <a:ext cx="6627359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Рисунок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704199"/>
              </p:ext>
            </p:extLst>
          </p:nvPr>
        </p:nvGraphicFramePr>
        <p:xfrm>
          <a:off x="349042" y="3154402"/>
          <a:ext cx="3817458" cy="171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Google Shape;72;p13"/>
          <p:cNvSpPr txBox="1"/>
          <p:nvPr/>
        </p:nvSpPr>
        <p:spPr>
          <a:xfrm>
            <a:off x="266850" y="2990105"/>
            <a:ext cx="450193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 smtClean="0">
                <a:solidFill>
                  <a:srgbClr val="990033"/>
                </a:solidFill>
                <a:latin typeface="+mj-lt"/>
                <a:ea typeface="Montserrat Medium"/>
                <a:cs typeface="Times New Roman" pitchFamily="18" charset="0"/>
                <a:sym typeface="Montserrat Medium"/>
              </a:rPr>
              <a:t>Расходы на обслуживание муниципального долга, тыс. руб.</a:t>
            </a:r>
            <a:endParaRPr sz="1000" b="1" dirty="0">
              <a:solidFill>
                <a:srgbClr val="990033"/>
              </a:solidFill>
              <a:latin typeface="+mj-lt"/>
              <a:ea typeface="Montserrat Medium"/>
              <a:cs typeface="Times New Roman" pitchFamily="18" charset="0"/>
              <a:sym typeface="Montserrat Medium"/>
            </a:endParaRPr>
          </a:p>
        </p:txBody>
      </p:sp>
      <p:graphicFrame>
        <p:nvGraphicFramePr>
          <p:cNvPr id="27" name="Рисунок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58684"/>
              </p:ext>
            </p:extLst>
          </p:nvPr>
        </p:nvGraphicFramePr>
        <p:xfrm>
          <a:off x="394857" y="1089353"/>
          <a:ext cx="3683177" cy="174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6160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898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93;p181"/>
          <p:cNvGrpSpPr/>
          <p:nvPr/>
        </p:nvGrpSpPr>
        <p:grpSpPr>
          <a:xfrm>
            <a:off x="239459" y="1465633"/>
            <a:ext cx="8508088" cy="2824431"/>
            <a:chOff x="379805" y="1475393"/>
            <a:chExt cx="11344117" cy="3907376"/>
          </a:xfrm>
        </p:grpSpPr>
        <p:grpSp>
          <p:nvGrpSpPr>
            <p:cNvPr id="3" name="Google Shape;2194;p181"/>
            <p:cNvGrpSpPr/>
            <p:nvPr/>
          </p:nvGrpSpPr>
          <p:grpSpPr>
            <a:xfrm>
              <a:off x="379805" y="1893734"/>
              <a:ext cx="11344117" cy="2685845"/>
              <a:chOff x="633805" y="2317067"/>
              <a:chExt cx="11344117" cy="2685845"/>
            </a:xfrm>
          </p:grpSpPr>
          <p:grpSp>
            <p:nvGrpSpPr>
              <p:cNvPr id="4" name="Google Shape;2195;p181"/>
              <p:cNvGrpSpPr/>
              <p:nvPr/>
            </p:nvGrpSpPr>
            <p:grpSpPr>
              <a:xfrm>
                <a:off x="633805" y="2613015"/>
                <a:ext cx="3136200" cy="2152409"/>
                <a:chOff x="633805" y="2507811"/>
                <a:chExt cx="3136200" cy="2152409"/>
              </a:xfrm>
            </p:grpSpPr>
            <p:sp>
              <p:nvSpPr>
                <p:cNvPr id="2196" name="Google Shape;2196;p181"/>
                <p:cNvSpPr/>
                <p:nvPr/>
              </p:nvSpPr>
              <p:spPr>
                <a:xfrm>
                  <a:off x="633805" y="3044420"/>
                  <a:ext cx="3136200" cy="1615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00" b="0" i="0" u="none" strike="noStrike" cap="none" dirty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181"/>
                <p:cNvSpPr txBox="1"/>
                <p:nvPr/>
              </p:nvSpPr>
              <p:spPr>
                <a:xfrm>
                  <a:off x="864676" y="2507811"/>
                  <a:ext cx="2905329" cy="3588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 b="1" dirty="0" smtClean="0">
                      <a:solidFill>
                        <a:schemeClr val="bg2"/>
                      </a:solidFill>
                      <a:latin typeface="Montserrat Light" charset="-52"/>
                    </a:rPr>
                    <a:t>Работники бюджетной сферы</a:t>
                  </a:r>
                  <a:endParaRPr sz="1100" dirty="0">
                    <a:solidFill>
                      <a:schemeClr val="bg2"/>
                    </a:solidFill>
                    <a:latin typeface="Montserrat Light" charset="-52"/>
                  </a:endParaRPr>
                </a:p>
              </p:txBody>
            </p:sp>
          </p:grpSp>
          <p:grpSp>
            <p:nvGrpSpPr>
              <p:cNvPr id="5" name="Google Shape;2198;p181"/>
              <p:cNvGrpSpPr/>
              <p:nvPr/>
            </p:nvGrpSpPr>
            <p:grpSpPr>
              <a:xfrm>
                <a:off x="8122594" y="2317067"/>
                <a:ext cx="3855328" cy="2685845"/>
                <a:chOff x="323321" y="2211863"/>
                <a:chExt cx="3855328" cy="2685845"/>
              </a:xfrm>
            </p:grpSpPr>
            <p:sp>
              <p:nvSpPr>
                <p:cNvPr id="2199" name="Google Shape;2199;p181"/>
                <p:cNvSpPr/>
                <p:nvPr/>
              </p:nvSpPr>
              <p:spPr>
                <a:xfrm>
                  <a:off x="427082" y="2968807"/>
                  <a:ext cx="3342923" cy="19289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lvl="0" algn="just"/>
                  <a:endParaRPr sz="700" dirty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0" name="Google Shape;2200;p181"/>
                <p:cNvSpPr txBox="1"/>
                <p:nvPr/>
              </p:nvSpPr>
              <p:spPr>
                <a:xfrm>
                  <a:off x="323321" y="2211863"/>
                  <a:ext cx="3855328" cy="2332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lvl="0"/>
                  <a:r>
                    <a:rPr lang="ru-RU" sz="800" b="1" dirty="0" smtClean="0">
                      <a:solidFill>
                        <a:schemeClr val="bg2"/>
                      </a:solidFill>
                      <a:latin typeface="Montserrat Medium" charset="-52"/>
                    </a:rPr>
                    <a:t>Субсидии гражданам на приобретение жилья</a:t>
                  </a:r>
                  <a:endParaRPr sz="800" b="1" dirty="0">
                    <a:solidFill>
                      <a:schemeClr val="bg2"/>
                    </a:solidFill>
                    <a:latin typeface="Montserrat Medium" charset="-52"/>
                  </a:endParaRPr>
                </a:p>
              </p:txBody>
            </p:sp>
          </p:grpSp>
        </p:grpSp>
        <p:grpSp>
          <p:nvGrpSpPr>
            <p:cNvPr id="6" name="Google Shape;2201;p181"/>
            <p:cNvGrpSpPr/>
            <p:nvPr/>
          </p:nvGrpSpPr>
          <p:grpSpPr>
            <a:xfrm>
              <a:off x="3889338" y="1475393"/>
              <a:ext cx="3916553" cy="3907376"/>
              <a:chOff x="3889338" y="1475393"/>
              <a:chExt cx="3916553" cy="3907376"/>
            </a:xfrm>
          </p:grpSpPr>
          <p:grpSp>
            <p:nvGrpSpPr>
              <p:cNvPr id="7" name="Google Shape;2202;p181"/>
              <p:cNvGrpSpPr/>
              <p:nvPr/>
            </p:nvGrpSpPr>
            <p:grpSpPr>
              <a:xfrm>
                <a:off x="3889338" y="1475393"/>
                <a:ext cx="3916553" cy="3907376"/>
                <a:chOff x="4348163" y="1685258"/>
                <a:chExt cx="3495674" cy="3487483"/>
              </a:xfrm>
            </p:grpSpPr>
            <p:grpSp>
              <p:nvGrpSpPr>
                <p:cNvPr id="8" name="Google Shape;2203;p181"/>
                <p:cNvGrpSpPr/>
                <p:nvPr/>
              </p:nvGrpSpPr>
              <p:grpSpPr>
                <a:xfrm>
                  <a:off x="4348163" y="1685258"/>
                  <a:ext cx="3495674" cy="3487483"/>
                  <a:chOff x="4348162" y="1685925"/>
                  <a:chExt cx="3495674" cy="3487483"/>
                </a:xfrm>
              </p:grpSpPr>
              <p:sp>
                <p:nvSpPr>
                  <p:cNvPr id="2204" name="Google Shape;2204;p181"/>
                  <p:cNvSpPr/>
                  <p:nvPr/>
                </p:nvSpPr>
                <p:spPr>
                  <a:xfrm>
                    <a:off x="6215062" y="1685925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0" y="1537526"/>
                        </a:moveTo>
                        <a:lnTo>
                          <a:pt x="1331690" y="768668"/>
                        </a:lnTo>
                        <a:cubicBezTo>
                          <a:pt x="1038606" y="333375"/>
                          <a:pt x="554736" y="37338"/>
                          <a:pt x="0" y="0"/>
                        </a:cubicBezTo>
                        <a:lnTo>
                          <a:pt x="0" y="153752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</a:t>
                    </a:r>
                    <a:endParaRPr sz="1100"/>
                  </a:p>
                </p:txBody>
              </p:sp>
              <p:sp>
                <p:nvSpPr>
                  <p:cNvPr id="2205" name="Google Shape;2205;p181"/>
                  <p:cNvSpPr/>
                  <p:nvPr/>
                </p:nvSpPr>
                <p:spPr>
                  <a:xfrm>
                    <a:off x="4645246" y="1685925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1331690" y="1537526"/>
                        </a:moveTo>
                        <a:lnTo>
                          <a:pt x="1331690" y="0"/>
                        </a:lnTo>
                        <a:cubicBezTo>
                          <a:pt x="776954" y="37338"/>
                          <a:pt x="293084" y="333375"/>
                          <a:pt x="0" y="768668"/>
                        </a:cubicBezTo>
                        <a:lnTo>
                          <a:pt x="1331690" y="1537526"/>
                        </a:lnTo>
                        <a:close/>
                      </a:path>
                    </a:pathLst>
                  </a:custGeom>
                  <a:solidFill>
                    <a:srgbClr val="FF6699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6" name="Google Shape;2206;p181"/>
                  <p:cNvSpPr/>
                  <p:nvPr/>
                </p:nvSpPr>
                <p:spPr>
                  <a:xfrm>
                    <a:off x="6334124" y="2660713"/>
                    <a:ext cx="1509712" cy="1537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9712" h="1537906" extrusionOk="0">
                        <a:moveTo>
                          <a:pt x="0" y="768953"/>
                        </a:moveTo>
                        <a:lnTo>
                          <a:pt x="1331786" y="1537906"/>
                        </a:lnTo>
                        <a:cubicBezTo>
                          <a:pt x="1445705" y="1305878"/>
                          <a:pt x="1509713" y="1044893"/>
                          <a:pt x="1509713" y="768953"/>
                        </a:cubicBezTo>
                        <a:cubicBezTo>
                          <a:pt x="1509713" y="493014"/>
                          <a:pt x="1445705" y="232029"/>
                          <a:pt x="1331786" y="0"/>
                        </a:cubicBezTo>
                        <a:lnTo>
                          <a:pt x="0" y="76895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accent1">
                          <a:lumMod val="75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7" name="Google Shape;2207;p181"/>
                  <p:cNvSpPr/>
                  <p:nvPr/>
                </p:nvSpPr>
                <p:spPr>
                  <a:xfrm>
                    <a:off x="6215062" y="3635883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0" y="0"/>
                        </a:moveTo>
                        <a:lnTo>
                          <a:pt x="0" y="1537526"/>
                        </a:lnTo>
                        <a:cubicBezTo>
                          <a:pt x="554736" y="1500188"/>
                          <a:pt x="1038606" y="1204151"/>
                          <a:pt x="1331690" y="768858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8" name="Google Shape;2208;p181"/>
                  <p:cNvSpPr/>
                  <p:nvPr/>
                </p:nvSpPr>
                <p:spPr>
                  <a:xfrm>
                    <a:off x="4645246" y="3635883"/>
                    <a:ext cx="1331690" cy="15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1690" h="1537525" extrusionOk="0">
                        <a:moveTo>
                          <a:pt x="1331690" y="0"/>
                        </a:moveTo>
                        <a:lnTo>
                          <a:pt x="0" y="768858"/>
                        </a:lnTo>
                        <a:cubicBezTo>
                          <a:pt x="293084" y="1204055"/>
                          <a:pt x="776954" y="1500188"/>
                          <a:pt x="1331690" y="1537526"/>
                        </a:cubicBezTo>
                        <a:lnTo>
                          <a:pt x="133169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9" name="Google Shape;2209;p181"/>
                  <p:cNvSpPr/>
                  <p:nvPr/>
                </p:nvSpPr>
                <p:spPr>
                  <a:xfrm>
                    <a:off x="4348162" y="2660713"/>
                    <a:ext cx="1509712" cy="1537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9712" h="1537906" extrusionOk="0">
                        <a:moveTo>
                          <a:pt x="1509713" y="768953"/>
                        </a:moveTo>
                        <a:lnTo>
                          <a:pt x="177927" y="0"/>
                        </a:lnTo>
                        <a:cubicBezTo>
                          <a:pt x="64008" y="232029"/>
                          <a:pt x="0" y="493014"/>
                          <a:pt x="0" y="768953"/>
                        </a:cubicBezTo>
                        <a:cubicBezTo>
                          <a:pt x="0" y="1044893"/>
                          <a:pt x="64008" y="1305878"/>
                          <a:pt x="177927" y="1537906"/>
                        </a:cubicBezTo>
                        <a:lnTo>
                          <a:pt x="1509713" y="768953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accent4">
                          <a:lumMod val="75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9" name="Google Shape;2210;p181"/>
                  <p:cNvGrpSpPr/>
                  <p:nvPr/>
                </p:nvGrpSpPr>
                <p:grpSpPr>
                  <a:xfrm>
                    <a:off x="4767262" y="2102548"/>
                    <a:ext cx="2657474" cy="2654236"/>
                    <a:chOff x="4767262" y="2102548"/>
                    <a:chExt cx="2657474" cy="2654236"/>
                  </a:xfrm>
                </p:grpSpPr>
                <p:sp>
                  <p:nvSpPr>
                    <p:cNvPr id="2211" name="Google Shape;2211;p181"/>
                    <p:cNvSpPr/>
                    <p:nvPr/>
                  </p:nvSpPr>
                  <p:spPr>
                    <a:xfrm>
                      <a:off x="4767262" y="2823781"/>
                      <a:ext cx="609028" cy="12117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9028" h="1211770" extrusionOk="0">
                          <a:moveTo>
                            <a:pt x="533400" y="605885"/>
                          </a:moveTo>
                          <a:cubicBezTo>
                            <a:pt x="533400" y="484823"/>
                            <a:pt x="560546" y="370046"/>
                            <a:pt x="609029" y="267367"/>
                          </a:cubicBezTo>
                          <a:lnTo>
                            <a:pt x="145923" y="0"/>
                          </a:lnTo>
                          <a:cubicBezTo>
                            <a:pt x="52673" y="181642"/>
                            <a:pt x="0" y="387572"/>
                            <a:pt x="0" y="605885"/>
                          </a:cubicBezTo>
                          <a:cubicBezTo>
                            <a:pt x="0" y="824103"/>
                            <a:pt x="52673" y="1030129"/>
                            <a:pt x="145923" y="1211771"/>
                          </a:cubicBezTo>
                          <a:lnTo>
                            <a:pt x="609029" y="944404"/>
                          </a:lnTo>
                          <a:cubicBezTo>
                            <a:pt x="560546" y="841724"/>
                            <a:pt x="533400" y="726948"/>
                            <a:pt x="533400" y="605885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2" name="Google Shape;2212;p181"/>
                    <p:cNvSpPr/>
                    <p:nvPr/>
                  </p:nvSpPr>
                  <p:spPr>
                    <a:xfrm>
                      <a:off x="6162674" y="2102548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0" y="0"/>
                          </a:moveTo>
                          <a:lnTo>
                            <a:pt x="0" y="534733"/>
                          </a:lnTo>
                          <a:cubicBezTo>
                            <a:pt x="242792" y="554927"/>
                            <a:pt x="454533" y="683990"/>
                            <a:pt x="586264" y="873157"/>
                          </a:cubicBezTo>
                          <a:lnTo>
                            <a:pt x="1049369" y="605790"/>
                          </a:lnTo>
                          <a:cubicBezTo>
                            <a:pt x="823913" y="257747"/>
                            <a:pt x="440150" y="21812"/>
                            <a:pt x="0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3" name="Google Shape;2213;p181"/>
                    <p:cNvSpPr/>
                    <p:nvPr/>
                  </p:nvSpPr>
                  <p:spPr>
                    <a:xfrm>
                      <a:off x="4979955" y="2102548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463105" y="873157"/>
                          </a:moveTo>
                          <a:cubicBezTo>
                            <a:pt x="594836" y="683990"/>
                            <a:pt x="806577" y="554927"/>
                            <a:pt x="1049369" y="534733"/>
                          </a:cubicBezTo>
                          <a:lnTo>
                            <a:pt x="1049369" y="0"/>
                          </a:lnTo>
                          <a:cubicBezTo>
                            <a:pt x="609219" y="21812"/>
                            <a:pt x="225457" y="257747"/>
                            <a:pt x="0" y="605790"/>
                          </a:cubicBezTo>
                          <a:lnTo>
                            <a:pt x="463105" y="873157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4" name="Google Shape;2214;p181"/>
                    <p:cNvSpPr/>
                    <p:nvPr/>
                  </p:nvSpPr>
                  <p:spPr>
                    <a:xfrm>
                      <a:off x="6815708" y="2823686"/>
                      <a:ext cx="609028" cy="12117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9028" h="1211770" extrusionOk="0">
                          <a:moveTo>
                            <a:pt x="463105" y="0"/>
                          </a:moveTo>
                          <a:lnTo>
                            <a:pt x="0" y="267367"/>
                          </a:lnTo>
                          <a:cubicBezTo>
                            <a:pt x="48387" y="370142"/>
                            <a:pt x="75629" y="484823"/>
                            <a:pt x="75629" y="605885"/>
                          </a:cubicBezTo>
                          <a:cubicBezTo>
                            <a:pt x="75629" y="726948"/>
                            <a:pt x="48482" y="841724"/>
                            <a:pt x="0" y="944404"/>
                          </a:cubicBezTo>
                          <a:lnTo>
                            <a:pt x="463105" y="1211771"/>
                          </a:lnTo>
                          <a:cubicBezTo>
                            <a:pt x="556355" y="1030129"/>
                            <a:pt x="609029" y="824103"/>
                            <a:pt x="609029" y="605885"/>
                          </a:cubicBezTo>
                          <a:cubicBezTo>
                            <a:pt x="609029" y="387667"/>
                            <a:pt x="556355" y="181737"/>
                            <a:pt x="463105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5" name="Google Shape;2215;p181"/>
                    <p:cNvSpPr/>
                    <p:nvPr/>
                  </p:nvSpPr>
                  <p:spPr>
                    <a:xfrm>
                      <a:off x="4979955" y="3883533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1049369" y="873157"/>
                          </a:moveTo>
                          <a:lnTo>
                            <a:pt x="1049369" y="338423"/>
                          </a:lnTo>
                          <a:cubicBezTo>
                            <a:pt x="806577" y="318230"/>
                            <a:pt x="594836" y="189167"/>
                            <a:pt x="463105" y="0"/>
                          </a:cubicBezTo>
                          <a:lnTo>
                            <a:pt x="0" y="267462"/>
                          </a:lnTo>
                          <a:cubicBezTo>
                            <a:pt x="225457" y="615505"/>
                            <a:pt x="609219" y="851440"/>
                            <a:pt x="1049369" y="87315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6" name="Google Shape;2216;p181"/>
                    <p:cNvSpPr/>
                    <p:nvPr/>
                  </p:nvSpPr>
                  <p:spPr>
                    <a:xfrm>
                      <a:off x="6162674" y="3883628"/>
                      <a:ext cx="1049369" cy="8731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9369" h="873156" extrusionOk="0">
                          <a:moveTo>
                            <a:pt x="586264" y="0"/>
                          </a:moveTo>
                          <a:cubicBezTo>
                            <a:pt x="454533" y="189167"/>
                            <a:pt x="242792" y="318230"/>
                            <a:pt x="0" y="338423"/>
                          </a:cubicBezTo>
                          <a:lnTo>
                            <a:pt x="0" y="873157"/>
                          </a:lnTo>
                          <a:cubicBezTo>
                            <a:pt x="440150" y="851440"/>
                            <a:pt x="823913" y="615410"/>
                            <a:pt x="1049369" y="267367"/>
                          </a:cubicBezTo>
                          <a:lnTo>
                            <a:pt x="586264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FFFFF"/>
                        </a:gs>
                        <a:gs pos="35000">
                          <a:srgbClr val="FFFFFF"/>
                        </a:gs>
                        <a:gs pos="100000">
                          <a:srgbClr val="D8D8D8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  <a:effectLst>
                      <a:outerShdw blurRad="63500" sx="102000" sy="102000" algn="ctr" rotWithShape="0">
                        <a:srgbClr val="000000">
                          <a:alpha val="1569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0" name="Google Shape;2217;p181"/>
                  <p:cNvGrpSpPr/>
                  <p:nvPr/>
                </p:nvGrpSpPr>
                <p:grpSpPr>
                  <a:xfrm>
                    <a:off x="5303995" y="2735484"/>
                    <a:ext cx="1584007" cy="1388364"/>
                    <a:chOff x="5303995" y="2735484"/>
                    <a:chExt cx="1584007" cy="1388364"/>
                  </a:xfrm>
                </p:grpSpPr>
                <p:sp>
                  <p:nvSpPr>
                    <p:cNvPr id="2218" name="Google Shape;2218;p181"/>
                    <p:cNvSpPr/>
                    <p:nvPr/>
                  </p:nvSpPr>
                  <p:spPr>
                    <a:xfrm>
                      <a:off x="5714428" y="3429666"/>
                      <a:ext cx="381571" cy="694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1571" h="694182" extrusionOk="0">
                          <a:moveTo>
                            <a:pt x="381572" y="0"/>
                          </a:moveTo>
                          <a:lnTo>
                            <a:pt x="0" y="694182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19" name="Google Shape;2219;p181"/>
                    <p:cNvSpPr/>
                    <p:nvPr/>
                  </p:nvSpPr>
                  <p:spPr>
                    <a:xfrm>
                      <a:off x="6095999" y="3429666"/>
                      <a:ext cx="410432" cy="677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432" h="677513" extrusionOk="0">
                          <a:moveTo>
                            <a:pt x="0" y="0"/>
                          </a:moveTo>
                          <a:lnTo>
                            <a:pt x="410432" y="677513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0" name="Google Shape;2220;p181"/>
                    <p:cNvSpPr/>
                    <p:nvPr/>
                  </p:nvSpPr>
                  <p:spPr>
                    <a:xfrm>
                      <a:off x="6095999" y="3412998"/>
                      <a:ext cx="792003" cy="16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2003" h="16668" extrusionOk="0">
                          <a:moveTo>
                            <a:pt x="0" y="16669"/>
                          </a:moveTo>
                          <a:lnTo>
                            <a:pt x="792004" y="0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1" name="Google Shape;2221;p181"/>
                    <p:cNvSpPr/>
                    <p:nvPr/>
                  </p:nvSpPr>
                  <p:spPr>
                    <a:xfrm>
                      <a:off x="6095999" y="2735484"/>
                      <a:ext cx="381571" cy="694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1571" h="694182" extrusionOk="0">
                          <a:moveTo>
                            <a:pt x="0" y="694182"/>
                          </a:moveTo>
                          <a:lnTo>
                            <a:pt x="381571" y="0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2" name="Google Shape;2222;p181"/>
                    <p:cNvSpPr/>
                    <p:nvPr/>
                  </p:nvSpPr>
                  <p:spPr>
                    <a:xfrm>
                      <a:off x="5685567" y="2752058"/>
                      <a:ext cx="410432" cy="6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0432" h="677608" extrusionOk="0">
                          <a:moveTo>
                            <a:pt x="410432" y="677609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223" name="Google Shape;2223;p181"/>
                    <p:cNvSpPr/>
                    <p:nvPr/>
                  </p:nvSpPr>
                  <p:spPr>
                    <a:xfrm>
                      <a:off x="5303995" y="3429666"/>
                      <a:ext cx="792003" cy="165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2003" h="16573" extrusionOk="0">
                          <a:moveTo>
                            <a:pt x="792004" y="0"/>
                          </a:moveTo>
                          <a:lnTo>
                            <a:pt x="0" y="16573"/>
                          </a:lnTo>
                        </a:path>
                      </a:pathLst>
                    </a:custGeom>
                    <a:noFill/>
                    <a:ln w="25400" cap="flat" cmpd="sng">
                      <a:solidFill>
                        <a:schemeClr val="lt1"/>
                      </a:solidFill>
                      <a:prstDash val="solid"/>
                      <a:miter lim="8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224" name="Google Shape;2224;p181"/>
                  <p:cNvSpPr/>
                  <p:nvPr/>
                </p:nvSpPr>
                <p:spPr>
                  <a:xfrm>
                    <a:off x="5218461" y="3361182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6"/>
                          <a:pt x="85058" y="170116"/>
                        </a:cubicBezTo>
                        <a:cubicBezTo>
                          <a:pt x="38082" y="170116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5" name="Google Shape;2225;p181"/>
                  <p:cNvSpPr/>
                  <p:nvPr/>
                </p:nvSpPr>
                <p:spPr>
                  <a:xfrm>
                    <a:off x="5218461" y="3361182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6"/>
                          <a:pt x="85058" y="170116"/>
                        </a:cubicBezTo>
                        <a:cubicBezTo>
                          <a:pt x="38082" y="170116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10800000" algn="r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6" name="Google Shape;2226;p181"/>
                  <p:cNvSpPr/>
                  <p:nvPr/>
                </p:nvSpPr>
                <p:spPr>
                  <a:xfrm>
                    <a:off x="5614987" y="2650426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13500000" algn="br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7" name="Google Shape;2227;p181"/>
                  <p:cNvSpPr/>
                  <p:nvPr/>
                </p:nvSpPr>
                <p:spPr>
                  <a:xfrm>
                    <a:off x="5629369" y="4022121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6" y="85058"/>
                        </a:moveTo>
                        <a:cubicBezTo>
                          <a:pt x="170116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6" y="38082"/>
                          <a:pt x="170116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8100000" algn="tr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8" name="Google Shape;2228;p181"/>
                  <p:cNvSpPr/>
                  <p:nvPr/>
                </p:nvSpPr>
                <p:spPr>
                  <a:xfrm>
                    <a:off x="6421373" y="4038790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9" name="Google Shape;2229;p181"/>
                  <p:cNvSpPr/>
                  <p:nvPr/>
                </p:nvSpPr>
                <p:spPr>
                  <a:xfrm>
                    <a:off x="6802945" y="3336226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6" y="85058"/>
                        </a:moveTo>
                        <a:cubicBezTo>
                          <a:pt x="170116" y="132035"/>
                          <a:pt x="132034" y="170116"/>
                          <a:pt x="85058" y="170116"/>
                        </a:cubicBezTo>
                        <a:cubicBezTo>
                          <a:pt x="38082" y="170116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6" y="38082"/>
                          <a:pt x="170116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algn="l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0" name="Google Shape;2230;p181"/>
                  <p:cNvSpPr/>
                  <p:nvPr/>
                </p:nvSpPr>
                <p:spPr>
                  <a:xfrm>
                    <a:off x="6406895" y="2650426"/>
                    <a:ext cx="170116" cy="17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16" h="170116" extrusionOk="0">
                        <a:moveTo>
                          <a:pt x="170117" y="85058"/>
                        </a:moveTo>
                        <a:cubicBezTo>
                          <a:pt x="170117" y="132035"/>
                          <a:pt x="132035" y="170117"/>
                          <a:pt x="85058" y="170117"/>
                        </a:cubicBezTo>
                        <a:cubicBezTo>
                          <a:pt x="38082" y="170117"/>
                          <a:pt x="0" y="132035"/>
                          <a:pt x="0" y="85058"/>
                        </a:cubicBezTo>
                        <a:cubicBezTo>
                          <a:pt x="0" y="38082"/>
                          <a:pt x="38082" y="0"/>
                          <a:pt x="85058" y="0"/>
                        </a:cubicBezTo>
                        <a:cubicBezTo>
                          <a:pt x="132035" y="0"/>
                          <a:pt x="170117" y="38082"/>
                          <a:pt x="170117" y="850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srgbClr val="000000">
                        <a:alpha val="298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1" name="Google Shape;2231;p181"/>
                  <p:cNvSpPr/>
                  <p:nvPr/>
                </p:nvSpPr>
                <p:spPr>
                  <a:xfrm>
                    <a:off x="5614987" y="2948654"/>
                    <a:ext cx="962025" cy="96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025" h="962025" extrusionOk="0">
                        <a:moveTo>
                          <a:pt x="962025" y="481013"/>
                        </a:moveTo>
                        <a:cubicBezTo>
                          <a:pt x="962025" y="746668"/>
                          <a:pt x="746668" y="962025"/>
                          <a:pt x="481013" y="962025"/>
                        </a:cubicBezTo>
                        <a:cubicBezTo>
                          <a:pt x="215357" y="962025"/>
                          <a:pt x="0" y="746668"/>
                          <a:pt x="0" y="481013"/>
                        </a:cubicBezTo>
                        <a:cubicBezTo>
                          <a:pt x="0" y="215357"/>
                          <a:pt x="215357" y="0"/>
                          <a:pt x="481013" y="0"/>
                        </a:cubicBezTo>
                        <a:cubicBezTo>
                          <a:pt x="746668" y="0"/>
                          <a:pt x="962025" y="215357"/>
                          <a:pt x="962025" y="48101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35000">
                        <a:srgbClr val="FFFFFF"/>
                      </a:gs>
                      <a:gs pos="100000">
                        <a:schemeClr val="lt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>
                    <a:outerShdw blurRad="63500" sx="102000" sy="102000" algn="ctr" rotWithShape="0">
                      <a:srgbClr val="000000">
                        <a:alpha val="2667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" name="Google Shape;2232;p181"/>
                <p:cNvGrpSpPr/>
                <p:nvPr/>
              </p:nvGrpSpPr>
              <p:grpSpPr>
                <a:xfrm>
                  <a:off x="6520662" y="2366010"/>
                  <a:ext cx="192593" cy="231117"/>
                  <a:chOff x="6572040" y="2391311"/>
                  <a:chExt cx="192593" cy="231117"/>
                </a:xfrm>
              </p:grpSpPr>
              <p:sp>
                <p:nvSpPr>
                  <p:cNvPr id="2233" name="Google Shape;2233;p181"/>
                  <p:cNvSpPr/>
                  <p:nvPr/>
                </p:nvSpPr>
                <p:spPr>
                  <a:xfrm>
                    <a:off x="6591492" y="2391311"/>
                    <a:ext cx="134786" cy="15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786" h="154080" extrusionOk="0">
                        <a:moveTo>
                          <a:pt x="128363" y="111325"/>
                        </a:moveTo>
                        <a:cubicBezTo>
                          <a:pt x="122008" y="125577"/>
                          <a:pt x="121430" y="139925"/>
                          <a:pt x="126630" y="154081"/>
                        </a:cubicBezTo>
                        <a:lnTo>
                          <a:pt x="92252" y="154081"/>
                        </a:lnTo>
                        <a:cubicBezTo>
                          <a:pt x="92156" y="153792"/>
                          <a:pt x="92060" y="153407"/>
                          <a:pt x="92060" y="153118"/>
                        </a:cubicBezTo>
                        <a:cubicBezTo>
                          <a:pt x="90904" y="145510"/>
                          <a:pt x="91386" y="137999"/>
                          <a:pt x="94082" y="130488"/>
                        </a:cubicBezTo>
                        <a:cubicBezTo>
                          <a:pt x="96778" y="122977"/>
                          <a:pt x="100823" y="115273"/>
                          <a:pt x="103230" y="106992"/>
                        </a:cubicBezTo>
                        <a:cubicBezTo>
                          <a:pt x="105637" y="98806"/>
                          <a:pt x="103134" y="90621"/>
                          <a:pt x="100919" y="81858"/>
                        </a:cubicBezTo>
                        <a:cubicBezTo>
                          <a:pt x="100341" y="90236"/>
                          <a:pt x="98415" y="98325"/>
                          <a:pt x="94949" y="105740"/>
                        </a:cubicBezTo>
                        <a:cubicBezTo>
                          <a:pt x="91674" y="113251"/>
                          <a:pt x="86763" y="119799"/>
                          <a:pt x="82623" y="127599"/>
                        </a:cubicBezTo>
                        <a:cubicBezTo>
                          <a:pt x="78482" y="135399"/>
                          <a:pt x="76363" y="144836"/>
                          <a:pt x="76363" y="153792"/>
                        </a:cubicBezTo>
                        <a:lnTo>
                          <a:pt x="76363" y="154081"/>
                        </a:lnTo>
                        <a:lnTo>
                          <a:pt x="19933" y="154081"/>
                        </a:lnTo>
                        <a:cubicBezTo>
                          <a:pt x="23111" y="131355"/>
                          <a:pt x="31874" y="110073"/>
                          <a:pt x="46222" y="90814"/>
                        </a:cubicBezTo>
                        <a:lnTo>
                          <a:pt x="17815" y="93221"/>
                        </a:lnTo>
                        <a:cubicBezTo>
                          <a:pt x="13289" y="93606"/>
                          <a:pt x="8667" y="91969"/>
                          <a:pt x="5296" y="88888"/>
                        </a:cubicBezTo>
                        <a:cubicBezTo>
                          <a:pt x="1926" y="85806"/>
                          <a:pt x="0" y="81377"/>
                          <a:pt x="0" y="76754"/>
                        </a:cubicBezTo>
                        <a:lnTo>
                          <a:pt x="0" y="68473"/>
                        </a:lnTo>
                        <a:cubicBezTo>
                          <a:pt x="0" y="57014"/>
                          <a:pt x="7704" y="46902"/>
                          <a:pt x="18682" y="43725"/>
                        </a:cubicBezTo>
                        <a:lnTo>
                          <a:pt x="67022" y="28413"/>
                        </a:lnTo>
                        <a:lnTo>
                          <a:pt x="67022" y="7228"/>
                        </a:lnTo>
                        <a:cubicBezTo>
                          <a:pt x="67022" y="4532"/>
                          <a:pt x="68563" y="2028"/>
                          <a:pt x="70971" y="776"/>
                        </a:cubicBezTo>
                        <a:cubicBezTo>
                          <a:pt x="73474" y="-476"/>
                          <a:pt x="76363" y="-187"/>
                          <a:pt x="78578" y="1450"/>
                        </a:cubicBezTo>
                        <a:lnTo>
                          <a:pt x="100052" y="17532"/>
                        </a:lnTo>
                        <a:cubicBezTo>
                          <a:pt x="131060" y="36888"/>
                          <a:pt x="143482" y="77332"/>
                          <a:pt x="128363" y="11132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4" name="Google Shape;2234;p181"/>
                  <p:cNvSpPr/>
                  <p:nvPr/>
                </p:nvSpPr>
                <p:spPr>
                  <a:xfrm>
                    <a:off x="6676040" y="2570717"/>
                    <a:ext cx="5970" cy="2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0" h="2792" extrusionOk="0">
                        <a:moveTo>
                          <a:pt x="5970" y="0"/>
                        </a:moveTo>
                        <a:lnTo>
                          <a:pt x="3467" y="2793"/>
                        </a:lnTo>
                        <a:cubicBezTo>
                          <a:pt x="1541" y="1637"/>
                          <a:pt x="770" y="86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5" name="Google Shape;2235;p181"/>
                  <p:cNvSpPr/>
                  <p:nvPr/>
                </p:nvSpPr>
                <p:spPr>
                  <a:xfrm>
                    <a:off x="6591299" y="2559836"/>
                    <a:ext cx="154074" cy="38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074" h="38518" extrusionOk="0">
                        <a:moveTo>
                          <a:pt x="146852" y="38519"/>
                        </a:moveTo>
                        <a:lnTo>
                          <a:pt x="7222" y="38519"/>
                        </a:lnTo>
                        <a:cubicBezTo>
                          <a:pt x="3236" y="38519"/>
                          <a:pt x="0" y="35283"/>
                          <a:pt x="0" y="31296"/>
                        </a:cubicBezTo>
                        <a:lnTo>
                          <a:pt x="0" y="19259"/>
                        </a:lnTo>
                        <a:cubicBezTo>
                          <a:pt x="0" y="10169"/>
                          <a:pt x="7203" y="0"/>
                          <a:pt x="16852" y="0"/>
                        </a:cubicBezTo>
                        <a:lnTo>
                          <a:pt x="137223" y="0"/>
                        </a:lnTo>
                        <a:cubicBezTo>
                          <a:pt x="146872" y="0"/>
                          <a:pt x="154075" y="10169"/>
                          <a:pt x="154075" y="19259"/>
                        </a:cubicBezTo>
                        <a:lnTo>
                          <a:pt x="154075" y="31296"/>
                        </a:lnTo>
                        <a:cubicBezTo>
                          <a:pt x="154075" y="35283"/>
                          <a:pt x="150839" y="38519"/>
                          <a:pt x="146852" y="3851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6" name="Google Shape;2236;p181"/>
                  <p:cNvSpPr/>
                  <p:nvPr/>
                </p:nvSpPr>
                <p:spPr>
                  <a:xfrm>
                    <a:off x="6572040" y="2583910"/>
                    <a:ext cx="192593" cy="38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593" h="38518" extrusionOk="0">
                        <a:moveTo>
                          <a:pt x="185371" y="38519"/>
                        </a:moveTo>
                        <a:lnTo>
                          <a:pt x="7222" y="38519"/>
                        </a:lnTo>
                        <a:cubicBezTo>
                          <a:pt x="3236" y="38519"/>
                          <a:pt x="0" y="35283"/>
                          <a:pt x="0" y="31296"/>
                        </a:cubicBezTo>
                        <a:lnTo>
                          <a:pt x="0" y="16852"/>
                        </a:lnTo>
                        <a:cubicBezTo>
                          <a:pt x="0" y="7559"/>
                          <a:pt x="7559" y="0"/>
                          <a:pt x="16852" y="0"/>
                        </a:cubicBezTo>
                        <a:lnTo>
                          <a:pt x="175741" y="0"/>
                        </a:lnTo>
                        <a:cubicBezTo>
                          <a:pt x="185034" y="0"/>
                          <a:pt x="192593" y="7559"/>
                          <a:pt x="192593" y="16852"/>
                        </a:cubicBezTo>
                        <a:lnTo>
                          <a:pt x="192593" y="31296"/>
                        </a:lnTo>
                        <a:cubicBezTo>
                          <a:pt x="192593" y="35283"/>
                          <a:pt x="189358" y="38519"/>
                          <a:pt x="185371" y="3851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52894"/>
                      </a:gs>
                      <a:gs pos="2000">
                        <a:srgbClr val="552894"/>
                      </a:gs>
                      <a:gs pos="100000">
                        <a:srgbClr val="9960F6"/>
                      </a:gs>
                    </a:gsLst>
                    <a:lin ang="13500032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" name="Google Shape;2237;p181"/>
                <p:cNvGrpSpPr/>
                <p:nvPr/>
              </p:nvGrpSpPr>
              <p:grpSpPr>
                <a:xfrm>
                  <a:off x="7077152" y="3308838"/>
                  <a:ext cx="240252" cy="240322"/>
                  <a:chOff x="7077152" y="3308838"/>
                  <a:chExt cx="240252" cy="240322"/>
                </a:xfrm>
              </p:grpSpPr>
              <p:sp>
                <p:nvSpPr>
                  <p:cNvPr id="2238" name="Google Shape;2238;p181"/>
                  <p:cNvSpPr/>
                  <p:nvPr/>
                </p:nvSpPr>
                <p:spPr>
                  <a:xfrm>
                    <a:off x="7118028" y="3381039"/>
                    <a:ext cx="158499" cy="52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99" h="52539" extrusionOk="0">
                        <a:moveTo>
                          <a:pt x="0" y="26269"/>
                        </a:moveTo>
                        <a:lnTo>
                          <a:pt x="79250" y="52539"/>
                        </a:lnTo>
                        <a:lnTo>
                          <a:pt x="158500" y="26269"/>
                        </a:lnTo>
                        <a:lnTo>
                          <a:pt x="7925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9" name="Google Shape;2239;p181"/>
                  <p:cNvSpPr/>
                  <p:nvPr/>
                </p:nvSpPr>
                <p:spPr>
                  <a:xfrm>
                    <a:off x="7208025" y="3415727"/>
                    <a:ext cx="109379" cy="63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379" h="63306" extrusionOk="0">
                        <a:moveTo>
                          <a:pt x="87860" y="0"/>
                        </a:moveTo>
                        <a:lnTo>
                          <a:pt x="0" y="29124"/>
                        </a:lnTo>
                        <a:lnTo>
                          <a:pt x="21519" y="63306"/>
                        </a:lnTo>
                        <a:lnTo>
                          <a:pt x="109379" y="341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0" name="Google Shape;2240;p181"/>
                  <p:cNvSpPr/>
                  <p:nvPr/>
                </p:nvSpPr>
                <p:spPr>
                  <a:xfrm>
                    <a:off x="7102692" y="3465395"/>
                    <a:ext cx="87545" cy="83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45" h="83765" extrusionOk="0">
                        <a:moveTo>
                          <a:pt x="87545" y="0"/>
                        </a:moveTo>
                        <a:lnTo>
                          <a:pt x="68359" y="30475"/>
                        </a:lnTo>
                        <a:lnTo>
                          <a:pt x="0" y="7816"/>
                        </a:lnTo>
                        <a:lnTo>
                          <a:pt x="0" y="54746"/>
                        </a:lnTo>
                        <a:lnTo>
                          <a:pt x="87545" y="8376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1" name="Google Shape;2241;p181"/>
                  <p:cNvSpPr/>
                  <p:nvPr/>
                </p:nvSpPr>
                <p:spPr>
                  <a:xfrm>
                    <a:off x="7204319" y="3465395"/>
                    <a:ext cx="87545" cy="83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45" h="83765" extrusionOk="0">
                        <a:moveTo>
                          <a:pt x="19186" y="30475"/>
                        </a:moveTo>
                        <a:lnTo>
                          <a:pt x="0" y="0"/>
                        </a:lnTo>
                        <a:lnTo>
                          <a:pt x="0" y="83766"/>
                        </a:lnTo>
                        <a:lnTo>
                          <a:pt x="87545" y="54746"/>
                        </a:lnTo>
                        <a:lnTo>
                          <a:pt x="87545" y="7816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2" name="Google Shape;2242;p181"/>
                  <p:cNvSpPr/>
                  <p:nvPr/>
                </p:nvSpPr>
                <p:spPr>
                  <a:xfrm>
                    <a:off x="7077152" y="3415727"/>
                    <a:ext cx="109379" cy="63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379" h="63306" extrusionOk="0">
                        <a:moveTo>
                          <a:pt x="87860" y="63306"/>
                        </a:moveTo>
                        <a:lnTo>
                          <a:pt x="109379" y="29124"/>
                        </a:lnTo>
                        <a:lnTo>
                          <a:pt x="21520" y="0"/>
                        </a:lnTo>
                        <a:lnTo>
                          <a:pt x="0" y="3418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3" name="Google Shape;2243;p181"/>
                  <p:cNvSpPr/>
                  <p:nvPr/>
                </p:nvSpPr>
                <p:spPr>
                  <a:xfrm>
                    <a:off x="7190237" y="3308838"/>
                    <a:ext cx="14081" cy="47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81" h="47019" extrusionOk="0">
                        <a:moveTo>
                          <a:pt x="0" y="0"/>
                        </a:moveTo>
                        <a:lnTo>
                          <a:pt x="14081" y="0"/>
                        </a:lnTo>
                        <a:lnTo>
                          <a:pt x="14081" y="47020"/>
                        </a:lnTo>
                        <a:lnTo>
                          <a:pt x="0" y="4702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4" name="Google Shape;2244;p181"/>
                  <p:cNvSpPr/>
                  <p:nvPr/>
                </p:nvSpPr>
                <p:spPr>
                  <a:xfrm rot="-1801764">
                    <a:off x="7134827" y="3323680"/>
                    <a:ext cx="14068" cy="46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81" h="47018" extrusionOk="0">
                        <a:moveTo>
                          <a:pt x="0" y="0"/>
                        </a:moveTo>
                        <a:lnTo>
                          <a:pt x="14081" y="0"/>
                        </a:lnTo>
                        <a:lnTo>
                          <a:pt x="14081" y="47019"/>
                        </a:lnTo>
                        <a:lnTo>
                          <a:pt x="0" y="470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5" name="Google Shape;2245;p181"/>
                  <p:cNvSpPr/>
                  <p:nvPr/>
                </p:nvSpPr>
                <p:spPr>
                  <a:xfrm rot="-3598236">
                    <a:off x="7229188" y="3340187"/>
                    <a:ext cx="46976" cy="140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18" h="14081" extrusionOk="0">
                        <a:moveTo>
                          <a:pt x="0" y="0"/>
                        </a:moveTo>
                        <a:lnTo>
                          <a:pt x="47019" y="0"/>
                        </a:lnTo>
                        <a:lnTo>
                          <a:pt x="47019" y="14081"/>
                        </a:lnTo>
                        <a:lnTo>
                          <a:pt x="0" y="1408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161BBC"/>
                      </a:gs>
                      <a:gs pos="100000">
                        <a:srgbClr val="4CD2E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" name="Google Shape;2246;p181"/>
                <p:cNvGrpSpPr/>
                <p:nvPr/>
              </p:nvGrpSpPr>
              <p:grpSpPr>
                <a:xfrm>
                  <a:off x="6478622" y="4244501"/>
                  <a:ext cx="258513" cy="258512"/>
                  <a:chOff x="6462331" y="4216335"/>
                  <a:chExt cx="229361" cy="229361"/>
                </a:xfrm>
              </p:grpSpPr>
              <p:sp>
                <p:nvSpPr>
                  <p:cNvPr id="2247" name="Google Shape;2247;p181"/>
                  <p:cNvSpPr/>
                  <p:nvPr/>
                </p:nvSpPr>
                <p:spPr>
                  <a:xfrm>
                    <a:off x="6548341" y="4323848"/>
                    <a:ext cx="62118" cy="143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118" h="14335" extrusionOk="0">
                        <a:moveTo>
                          <a:pt x="54951" y="14335"/>
                        </a:moveTo>
                        <a:lnTo>
                          <a:pt x="7168" y="14335"/>
                        </a:lnTo>
                        <a:cubicBezTo>
                          <a:pt x="3211" y="14335"/>
                          <a:pt x="0" y="11124"/>
                          <a:pt x="0" y="7168"/>
                        </a:cubicBezTo>
                        <a:cubicBezTo>
                          <a:pt x="0" y="3211"/>
                          <a:pt x="3211" y="0"/>
                          <a:pt x="7168" y="0"/>
                        </a:cubicBezTo>
                        <a:lnTo>
                          <a:pt x="54951" y="0"/>
                        </a:lnTo>
                        <a:cubicBezTo>
                          <a:pt x="58908" y="0"/>
                          <a:pt x="62119" y="3211"/>
                          <a:pt x="62119" y="7168"/>
                        </a:cubicBezTo>
                        <a:cubicBezTo>
                          <a:pt x="62119" y="11124"/>
                          <a:pt x="58908" y="14335"/>
                          <a:pt x="54951" y="1433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8" name="Google Shape;2248;p181"/>
                  <p:cNvSpPr/>
                  <p:nvPr/>
                </p:nvSpPr>
                <p:spPr>
                  <a:xfrm>
                    <a:off x="6567455" y="4235448"/>
                    <a:ext cx="43005" cy="191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05" h="191135" extrusionOk="0">
                        <a:moveTo>
                          <a:pt x="35838" y="191135"/>
                        </a:moveTo>
                        <a:lnTo>
                          <a:pt x="7168" y="191135"/>
                        </a:lnTo>
                        <a:cubicBezTo>
                          <a:pt x="3211" y="191135"/>
                          <a:pt x="0" y="187924"/>
                          <a:pt x="0" y="183967"/>
                        </a:cubicBezTo>
                        <a:lnTo>
                          <a:pt x="0" y="7168"/>
                        </a:lnTo>
                        <a:cubicBezTo>
                          <a:pt x="0" y="3211"/>
                          <a:pt x="3211" y="0"/>
                          <a:pt x="7168" y="0"/>
                        </a:cubicBezTo>
                        <a:lnTo>
                          <a:pt x="35838" y="0"/>
                        </a:lnTo>
                        <a:cubicBezTo>
                          <a:pt x="39794" y="0"/>
                          <a:pt x="43005" y="3211"/>
                          <a:pt x="43005" y="7168"/>
                        </a:cubicBezTo>
                        <a:cubicBezTo>
                          <a:pt x="43005" y="11124"/>
                          <a:pt x="39794" y="14335"/>
                          <a:pt x="35838" y="14335"/>
                        </a:cubicBezTo>
                        <a:lnTo>
                          <a:pt x="14335" y="14335"/>
                        </a:lnTo>
                        <a:lnTo>
                          <a:pt x="14335" y="176800"/>
                        </a:lnTo>
                        <a:lnTo>
                          <a:pt x="35838" y="176800"/>
                        </a:lnTo>
                        <a:cubicBezTo>
                          <a:pt x="39794" y="176800"/>
                          <a:pt x="43005" y="180011"/>
                          <a:pt x="43005" y="183967"/>
                        </a:cubicBezTo>
                        <a:cubicBezTo>
                          <a:pt x="43005" y="187924"/>
                          <a:pt x="39794" y="191135"/>
                          <a:pt x="35838" y="19113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9" name="Google Shape;2249;p181"/>
                  <p:cNvSpPr/>
                  <p:nvPr/>
                </p:nvSpPr>
                <p:spPr>
                  <a:xfrm>
                    <a:off x="6481444" y="4283232"/>
                    <a:ext cx="38227" cy="3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27" h="38227" extrusionOk="0">
                        <a:moveTo>
                          <a:pt x="38227" y="19114"/>
                        </a:moveTo>
                        <a:cubicBezTo>
                          <a:pt x="38227" y="29670"/>
                          <a:pt x="29670" y="38227"/>
                          <a:pt x="19114" y="38227"/>
                        </a:cubicBezTo>
                        <a:cubicBezTo>
                          <a:pt x="8557" y="38227"/>
                          <a:pt x="0" y="29670"/>
                          <a:pt x="0" y="19114"/>
                        </a:cubicBezTo>
                        <a:cubicBezTo>
                          <a:pt x="0" y="8557"/>
                          <a:pt x="8557" y="0"/>
                          <a:pt x="19114" y="0"/>
                        </a:cubicBezTo>
                        <a:cubicBezTo>
                          <a:pt x="29670" y="0"/>
                          <a:pt x="38227" y="8557"/>
                          <a:pt x="38227" y="1911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0" name="Google Shape;2250;p181"/>
                  <p:cNvSpPr/>
                  <p:nvPr/>
                </p:nvSpPr>
                <p:spPr>
                  <a:xfrm>
                    <a:off x="6462331" y="4331016"/>
                    <a:ext cx="76454" cy="3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54" h="38227" extrusionOk="0">
                        <a:moveTo>
                          <a:pt x="50173" y="0"/>
                        </a:moveTo>
                        <a:lnTo>
                          <a:pt x="26281" y="0"/>
                        </a:lnTo>
                        <a:cubicBezTo>
                          <a:pt x="11783" y="0"/>
                          <a:pt x="0" y="11783"/>
                          <a:pt x="0" y="26281"/>
                        </a:cubicBezTo>
                        <a:lnTo>
                          <a:pt x="0" y="31059"/>
                        </a:lnTo>
                        <a:cubicBezTo>
                          <a:pt x="0" y="35016"/>
                          <a:pt x="3211" y="38227"/>
                          <a:pt x="7168" y="38227"/>
                        </a:cubicBezTo>
                        <a:lnTo>
                          <a:pt x="69286" y="38227"/>
                        </a:lnTo>
                        <a:cubicBezTo>
                          <a:pt x="73243" y="38227"/>
                          <a:pt x="76454" y="35016"/>
                          <a:pt x="76454" y="31059"/>
                        </a:cubicBezTo>
                        <a:lnTo>
                          <a:pt x="76454" y="26281"/>
                        </a:lnTo>
                        <a:cubicBezTo>
                          <a:pt x="76454" y="11783"/>
                          <a:pt x="64671" y="0"/>
                          <a:pt x="5017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1" name="Google Shape;2251;p181"/>
                  <p:cNvSpPr/>
                  <p:nvPr/>
                </p:nvSpPr>
                <p:spPr>
                  <a:xfrm>
                    <a:off x="6596125" y="4216335"/>
                    <a:ext cx="95567" cy="47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67" h="47783" extrusionOk="0">
                        <a:moveTo>
                          <a:pt x="78843" y="0"/>
                        </a:moveTo>
                        <a:lnTo>
                          <a:pt x="16724" y="0"/>
                        </a:lnTo>
                        <a:cubicBezTo>
                          <a:pt x="7502" y="0"/>
                          <a:pt x="0" y="7502"/>
                          <a:pt x="0" y="16724"/>
                        </a:cubicBezTo>
                        <a:lnTo>
                          <a:pt x="0" y="31059"/>
                        </a:lnTo>
                        <a:cubicBezTo>
                          <a:pt x="0" y="40282"/>
                          <a:pt x="7502" y="47784"/>
                          <a:pt x="16724" y="47784"/>
                        </a:cubicBezTo>
                        <a:lnTo>
                          <a:pt x="78843" y="47784"/>
                        </a:lnTo>
                        <a:cubicBezTo>
                          <a:pt x="88065" y="47784"/>
                          <a:pt x="95568" y="40282"/>
                          <a:pt x="95568" y="31059"/>
                        </a:cubicBezTo>
                        <a:lnTo>
                          <a:pt x="95568" y="16724"/>
                        </a:lnTo>
                        <a:cubicBezTo>
                          <a:pt x="95568" y="7502"/>
                          <a:pt x="88065" y="0"/>
                          <a:pt x="7884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2" name="Google Shape;2252;p181"/>
                  <p:cNvSpPr/>
                  <p:nvPr/>
                </p:nvSpPr>
                <p:spPr>
                  <a:xfrm>
                    <a:off x="6596125" y="4307124"/>
                    <a:ext cx="95567" cy="47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67" h="47783" extrusionOk="0">
                        <a:moveTo>
                          <a:pt x="78843" y="0"/>
                        </a:moveTo>
                        <a:lnTo>
                          <a:pt x="16724" y="0"/>
                        </a:lnTo>
                        <a:cubicBezTo>
                          <a:pt x="7502" y="0"/>
                          <a:pt x="0" y="7502"/>
                          <a:pt x="0" y="16724"/>
                        </a:cubicBezTo>
                        <a:lnTo>
                          <a:pt x="0" y="31059"/>
                        </a:lnTo>
                        <a:cubicBezTo>
                          <a:pt x="0" y="40282"/>
                          <a:pt x="7502" y="47784"/>
                          <a:pt x="16724" y="47784"/>
                        </a:cubicBezTo>
                        <a:lnTo>
                          <a:pt x="78843" y="47784"/>
                        </a:lnTo>
                        <a:cubicBezTo>
                          <a:pt x="88065" y="47784"/>
                          <a:pt x="95568" y="40282"/>
                          <a:pt x="95568" y="31059"/>
                        </a:cubicBezTo>
                        <a:lnTo>
                          <a:pt x="95568" y="16724"/>
                        </a:lnTo>
                        <a:cubicBezTo>
                          <a:pt x="95568" y="7502"/>
                          <a:pt x="88065" y="0"/>
                          <a:pt x="7884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3" name="Google Shape;2253;p181"/>
                  <p:cNvSpPr/>
                  <p:nvPr/>
                </p:nvSpPr>
                <p:spPr>
                  <a:xfrm>
                    <a:off x="6596125" y="4397913"/>
                    <a:ext cx="95567" cy="47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567" h="47783" extrusionOk="0">
                        <a:moveTo>
                          <a:pt x="78843" y="0"/>
                        </a:moveTo>
                        <a:lnTo>
                          <a:pt x="16724" y="0"/>
                        </a:lnTo>
                        <a:cubicBezTo>
                          <a:pt x="7502" y="0"/>
                          <a:pt x="0" y="7502"/>
                          <a:pt x="0" y="16724"/>
                        </a:cubicBezTo>
                        <a:lnTo>
                          <a:pt x="0" y="31059"/>
                        </a:lnTo>
                        <a:cubicBezTo>
                          <a:pt x="0" y="40282"/>
                          <a:pt x="7502" y="47784"/>
                          <a:pt x="16724" y="47784"/>
                        </a:cubicBezTo>
                        <a:lnTo>
                          <a:pt x="78843" y="47784"/>
                        </a:lnTo>
                        <a:cubicBezTo>
                          <a:pt x="88065" y="47784"/>
                          <a:pt x="95568" y="40282"/>
                          <a:pt x="95568" y="31059"/>
                        </a:cubicBezTo>
                        <a:lnTo>
                          <a:pt x="95568" y="16724"/>
                        </a:lnTo>
                        <a:cubicBezTo>
                          <a:pt x="95568" y="7502"/>
                          <a:pt x="88065" y="0"/>
                          <a:pt x="7884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4E9A6"/>
                      </a:gs>
                      <a:gs pos="98000">
                        <a:srgbClr val="1363AF"/>
                      </a:gs>
                      <a:gs pos="100000">
                        <a:srgbClr val="1363AF"/>
                      </a:gs>
                    </a:gsLst>
                    <a:lin ang="10800025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" name="Google Shape;2254;p181"/>
                <p:cNvGrpSpPr/>
                <p:nvPr/>
              </p:nvGrpSpPr>
              <p:grpSpPr>
                <a:xfrm>
                  <a:off x="5442508" y="4271982"/>
                  <a:ext cx="228543" cy="231228"/>
                  <a:chOff x="5442508" y="4271982"/>
                  <a:chExt cx="228543" cy="231228"/>
                </a:xfrm>
              </p:grpSpPr>
              <p:sp>
                <p:nvSpPr>
                  <p:cNvPr id="2255" name="Google Shape;2255;p181"/>
                  <p:cNvSpPr/>
                  <p:nvPr/>
                </p:nvSpPr>
                <p:spPr>
                  <a:xfrm>
                    <a:off x="5543231" y="4374047"/>
                    <a:ext cx="27097" cy="2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97" h="27097" extrusionOk="0">
                        <a:moveTo>
                          <a:pt x="27097" y="13549"/>
                        </a:moveTo>
                        <a:cubicBezTo>
                          <a:pt x="27097" y="21031"/>
                          <a:pt x="21031" y="27097"/>
                          <a:pt x="13549" y="27097"/>
                        </a:cubicBezTo>
                        <a:cubicBezTo>
                          <a:pt x="6066" y="27097"/>
                          <a:pt x="0" y="21031"/>
                          <a:pt x="0" y="13549"/>
                        </a:cubicBezTo>
                        <a:cubicBezTo>
                          <a:pt x="0" y="6066"/>
                          <a:pt x="6066" y="0"/>
                          <a:pt x="13549" y="0"/>
                        </a:cubicBezTo>
                        <a:cubicBezTo>
                          <a:pt x="21031" y="0"/>
                          <a:pt x="27097" y="6066"/>
                          <a:pt x="27097" y="1354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9E04"/>
                      </a:gs>
                      <a:gs pos="1000">
                        <a:srgbClr val="709E04"/>
                      </a:gs>
                      <a:gs pos="100000">
                        <a:srgbClr val="A3EF4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6" name="Google Shape;2256;p181"/>
                  <p:cNvSpPr/>
                  <p:nvPr/>
                </p:nvSpPr>
                <p:spPr>
                  <a:xfrm>
                    <a:off x="5495360" y="4326176"/>
                    <a:ext cx="122839" cy="1228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839" h="122839" extrusionOk="0">
                        <a:moveTo>
                          <a:pt x="61420" y="122840"/>
                        </a:moveTo>
                        <a:cubicBezTo>
                          <a:pt x="95287" y="122840"/>
                          <a:pt x="122840" y="95287"/>
                          <a:pt x="122840" y="61420"/>
                        </a:cubicBezTo>
                        <a:cubicBezTo>
                          <a:pt x="122840" y="27553"/>
                          <a:pt x="95287" y="0"/>
                          <a:pt x="61420" y="0"/>
                        </a:cubicBezTo>
                        <a:cubicBezTo>
                          <a:pt x="27553" y="0"/>
                          <a:pt x="0" y="27553"/>
                          <a:pt x="0" y="61420"/>
                        </a:cubicBezTo>
                        <a:cubicBezTo>
                          <a:pt x="0" y="95287"/>
                          <a:pt x="27553" y="122840"/>
                          <a:pt x="61420" y="122840"/>
                        </a:cubicBezTo>
                        <a:close/>
                        <a:moveTo>
                          <a:pt x="61420" y="34323"/>
                        </a:moveTo>
                        <a:cubicBezTo>
                          <a:pt x="76361" y="34323"/>
                          <a:pt x="88517" y="46479"/>
                          <a:pt x="88517" y="61420"/>
                        </a:cubicBezTo>
                        <a:cubicBezTo>
                          <a:pt x="88517" y="76361"/>
                          <a:pt x="76361" y="88517"/>
                          <a:pt x="61420" y="88517"/>
                        </a:cubicBezTo>
                        <a:cubicBezTo>
                          <a:pt x="46479" y="88517"/>
                          <a:pt x="34323" y="76361"/>
                          <a:pt x="34323" y="61420"/>
                        </a:cubicBezTo>
                        <a:cubicBezTo>
                          <a:pt x="34323" y="46479"/>
                          <a:pt x="46479" y="34323"/>
                          <a:pt x="61420" y="3432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9E04"/>
                      </a:gs>
                      <a:gs pos="1000">
                        <a:srgbClr val="709E04"/>
                      </a:gs>
                      <a:gs pos="100000">
                        <a:srgbClr val="A3EF4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7" name="Google Shape;2257;p181"/>
                  <p:cNvSpPr/>
                  <p:nvPr/>
                </p:nvSpPr>
                <p:spPr>
                  <a:xfrm>
                    <a:off x="5442508" y="4271982"/>
                    <a:ext cx="228543" cy="231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543" h="231228" extrusionOk="0">
                        <a:moveTo>
                          <a:pt x="216337" y="115614"/>
                        </a:moveTo>
                        <a:cubicBezTo>
                          <a:pt x="216337" y="113402"/>
                          <a:pt x="216264" y="111166"/>
                          <a:pt x="216119" y="108934"/>
                        </a:cubicBezTo>
                        <a:lnTo>
                          <a:pt x="228544" y="97564"/>
                        </a:lnTo>
                        <a:lnTo>
                          <a:pt x="227826" y="93842"/>
                        </a:lnTo>
                        <a:cubicBezTo>
                          <a:pt x="226917" y="89134"/>
                          <a:pt x="225707" y="84439"/>
                          <a:pt x="224227" y="79888"/>
                        </a:cubicBezTo>
                        <a:cubicBezTo>
                          <a:pt x="222749" y="75337"/>
                          <a:pt x="220969" y="70828"/>
                          <a:pt x="218936" y="66483"/>
                        </a:cubicBezTo>
                        <a:lnTo>
                          <a:pt x="217329" y="63050"/>
                        </a:lnTo>
                        <a:lnTo>
                          <a:pt x="200601" y="61154"/>
                        </a:lnTo>
                        <a:cubicBezTo>
                          <a:pt x="198222" y="57394"/>
                          <a:pt x="195591" y="53778"/>
                          <a:pt x="192740" y="50352"/>
                        </a:cubicBezTo>
                        <a:lnTo>
                          <a:pt x="196109" y="33844"/>
                        </a:lnTo>
                        <a:lnTo>
                          <a:pt x="193341" y="31255"/>
                        </a:lnTo>
                        <a:cubicBezTo>
                          <a:pt x="189841" y="27982"/>
                          <a:pt x="186102" y="24895"/>
                          <a:pt x="182228" y="22081"/>
                        </a:cubicBezTo>
                        <a:cubicBezTo>
                          <a:pt x="178356" y="19267"/>
                          <a:pt x="174265" y="16665"/>
                          <a:pt x="170068" y="14346"/>
                        </a:cubicBezTo>
                        <a:lnTo>
                          <a:pt x="166750" y="12513"/>
                        </a:lnTo>
                        <a:lnTo>
                          <a:pt x="152117" y="20805"/>
                        </a:lnTo>
                        <a:cubicBezTo>
                          <a:pt x="147973" y="19150"/>
                          <a:pt x="143711" y="17766"/>
                          <a:pt x="139384" y="16671"/>
                        </a:cubicBezTo>
                        <a:lnTo>
                          <a:pt x="132417" y="1357"/>
                        </a:lnTo>
                        <a:lnTo>
                          <a:pt x="128655" y="890"/>
                        </a:lnTo>
                        <a:cubicBezTo>
                          <a:pt x="123896" y="299"/>
                          <a:pt x="119057" y="0"/>
                          <a:pt x="114272" y="0"/>
                        </a:cubicBezTo>
                        <a:cubicBezTo>
                          <a:pt x="109487" y="0"/>
                          <a:pt x="104648" y="299"/>
                          <a:pt x="99889" y="890"/>
                        </a:cubicBezTo>
                        <a:lnTo>
                          <a:pt x="96127" y="1357"/>
                        </a:lnTo>
                        <a:lnTo>
                          <a:pt x="89160" y="16671"/>
                        </a:lnTo>
                        <a:cubicBezTo>
                          <a:pt x="84833" y="17767"/>
                          <a:pt x="80571" y="19150"/>
                          <a:pt x="76427" y="20805"/>
                        </a:cubicBezTo>
                        <a:lnTo>
                          <a:pt x="61793" y="12513"/>
                        </a:lnTo>
                        <a:lnTo>
                          <a:pt x="58475" y="14346"/>
                        </a:lnTo>
                        <a:cubicBezTo>
                          <a:pt x="54279" y="16665"/>
                          <a:pt x="50187" y="19267"/>
                          <a:pt x="46316" y="22080"/>
                        </a:cubicBezTo>
                        <a:cubicBezTo>
                          <a:pt x="42442" y="24895"/>
                          <a:pt x="38703" y="27982"/>
                          <a:pt x="35202" y="31255"/>
                        </a:cubicBezTo>
                        <a:lnTo>
                          <a:pt x="32434" y="33844"/>
                        </a:lnTo>
                        <a:lnTo>
                          <a:pt x="35803" y="50352"/>
                        </a:lnTo>
                        <a:cubicBezTo>
                          <a:pt x="32951" y="53779"/>
                          <a:pt x="30320" y="57394"/>
                          <a:pt x="27943" y="61155"/>
                        </a:cubicBezTo>
                        <a:lnTo>
                          <a:pt x="11215" y="63050"/>
                        </a:lnTo>
                        <a:lnTo>
                          <a:pt x="9608" y="66483"/>
                        </a:lnTo>
                        <a:cubicBezTo>
                          <a:pt x="7575" y="70826"/>
                          <a:pt x="5795" y="75336"/>
                          <a:pt x="4316" y="79887"/>
                        </a:cubicBezTo>
                        <a:cubicBezTo>
                          <a:pt x="2837" y="84441"/>
                          <a:pt x="1626" y="89136"/>
                          <a:pt x="718" y="93842"/>
                        </a:cubicBezTo>
                        <a:lnTo>
                          <a:pt x="0" y="97564"/>
                        </a:lnTo>
                        <a:lnTo>
                          <a:pt x="12424" y="108934"/>
                        </a:lnTo>
                        <a:cubicBezTo>
                          <a:pt x="12279" y="111166"/>
                          <a:pt x="12206" y="113402"/>
                          <a:pt x="12206" y="115614"/>
                        </a:cubicBezTo>
                        <a:cubicBezTo>
                          <a:pt x="12206" y="117826"/>
                          <a:pt x="12279" y="120062"/>
                          <a:pt x="12424" y="122294"/>
                        </a:cubicBezTo>
                        <a:lnTo>
                          <a:pt x="0" y="133664"/>
                        </a:lnTo>
                        <a:lnTo>
                          <a:pt x="719" y="137386"/>
                        </a:lnTo>
                        <a:cubicBezTo>
                          <a:pt x="1627" y="142093"/>
                          <a:pt x="2837" y="146787"/>
                          <a:pt x="4317" y="151340"/>
                        </a:cubicBezTo>
                        <a:cubicBezTo>
                          <a:pt x="5795" y="155892"/>
                          <a:pt x="7576" y="160402"/>
                          <a:pt x="9608" y="164745"/>
                        </a:cubicBezTo>
                        <a:lnTo>
                          <a:pt x="11215" y="168178"/>
                        </a:lnTo>
                        <a:lnTo>
                          <a:pt x="27943" y="170073"/>
                        </a:lnTo>
                        <a:cubicBezTo>
                          <a:pt x="30321" y="173834"/>
                          <a:pt x="32952" y="177449"/>
                          <a:pt x="35804" y="180876"/>
                        </a:cubicBezTo>
                        <a:lnTo>
                          <a:pt x="32435" y="197384"/>
                        </a:lnTo>
                        <a:lnTo>
                          <a:pt x="35203" y="199973"/>
                        </a:lnTo>
                        <a:cubicBezTo>
                          <a:pt x="38703" y="203246"/>
                          <a:pt x="42442" y="206333"/>
                          <a:pt x="46316" y="209147"/>
                        </a:cubicBezTo>
                        <a:cubicBezTo>
                          <a:pt x="50188" y="211961"/>
                          <a:pt x="54279" y="214563"/>
                          <a:pt x="58476" y="216882"/>
                        </a:cubicBezTo>
                        <a:lnTo>
                          <a:pt x="61794" y="218715"/>
                        </a:lnTo>
                        <a:lnTo>
                          <a:pt x="76427" y="210423"/>
                        </a:lnTo>
                        <a:cubicBezTo>
                          <a:pt x="80572" y="212078"/>
                          <a:pt x="84833" y="213462"/>
                          <a:pt x="89160" y="214557"/>
                        </a:cubicBezTo>
                        <a:lnTo>
                          <a:pt x="96127" y="229870"/>
                        </a:lnTo>
                        <a:lnTo>
                          <a:pt x="99889" y="230337"/>
                        </a:lnTo>
                        <a:cubicBezTo>
                          <a:pt x="104646" y="230929"/>
                          <a:pt x="109485" y="231228"/>
                          <a:pt x="114272" y="231228"/>
                        </a:cubicBezTo>
                        <a:cubicBezTo>
                          <a:pt x="119058" y="231228"/>
                          <a:pt x="123897" y="230929"/>
                          <a:pt x="128655" y="230337"/>
                        </a:cubicBezTo>
                        <a:lnTo>
                          <a:pt x="132417" y="229870"/>
                        </a:lnTo>
                        <a:lnTo>
                          <a:pt x="139384" y="214557"/>
                        </a:lnTo>
                        <a:cubicBezTo>
                          <a:pt x="143711" y="213461"/>
                          <a:pt x="147973" y="212078"/>
                          <a:pt x="152117" y="210423"/>
                        </a:cubicBezTo>
                        <a:lnTo>
                          <a:pt x="166750" y="218715"/>
                        </a:lnTo>
                        <a:lnTo>
                          <a:pt x="170068" y="216882"/>
                        </a:lnTo>
                        <a:cubicBezTo>
                          <a:pt x="174265" y="214563"/>
                          <a:pt x="178356" y="211961"/>
                          <a:pt x="182228" y="209148"/>
                        </a:cubicBezTo>
                        <a:cubicBezTo>
                          <a:pt x="186102" y="206333"/>
                          <a:pt x="189841" y="203246"/>
                          <a:pt x="193341" y="199973"/>
                        </a:cubicBezTo>
                        <a:lnTo>
                          <a:pt x="196109" y="197384"/>
                        </a:lnTo>
                        <a:lnTo>
                          <a:pt x="192740" y="180876"/>
                        </a:lnTo>
                        <a:cubicBezTo>
                          <a:pt x="195591" y="177450"/>
                          <a:pt x="198223" y="173834"/>
                          <a:pt x="200601" y="170074"/>
                        </a:cubicBezTo>
                        <a:lnTo>
                          <a:pt x="217329" y="168178"/>
                        </a:lnTo>
                        <a:lnTo>
                          <a:pt x="218936" y="164745"/>
                        </a:lnTo>
                        <a:cubicBezTo>
                          <a:pt x="220969" y="160401"/>
                          <a:pt x="222749" y="155891"/>
                          <a:pt x="224227" y="151341"/>
                        </a:cubicBezTo>
                        <a:cubicBezTo>
                          <a:pt x="225706" y="146789"/>
                          <a:pt x="226917" y="142094"/>
                          <a:pt x="227826" y="137386"/>
                        </a:cubicBezTo>
                        <a:lnTo>
                          <a:pt x="228544" y="133665"/>
                        </a:lnTo>
                        <a:lnTo>
                          <a:pt x="216119" y="122294"/>
                        </a:lnTo>
                        <a:cubicBezTo>
                          <a:pt x="216264" y="120062"/>
                          <a:pt x="216337" y="117826"/>
                          <a:pt x="216337" y="115614"/>
                        </a:cubicBezTo>
                        <a:close/>
                        <a:moveTo>
                          <a:pt x="39303" y="115614"/>
                        </a:moveTo>
                        <a:cubicBezTo>
                          <a:pt x="39303" y="74277"/>
                          <a:pt x="72934" y="40646"/>
                          <a:pt x="114272" y="40646"/>
                        </a:cubicBezTo>
                        <a:cubicBezTo>
                          <a:pt x="155609" y="40646"/>
                          <a:pt x="189240" y="74277"/>
                          <a:pt x="189240" y="115614"/>
                        </a:cubicBezTo>
                        <a:cubicBezTo>
                          <a:pt x="189240" y="156951"/>
                          <a:pt x="155609" y="190582"/>
                          <a:pt x="114272" y="190582"/>
                        </a:cubicBezTo>
                        <a:cubicBezTo>
                          <a:pt x="72934" y="190582"/>
                          <a:pt x="39303" y="156951"/>
                          <a:pt x="39303" y="11561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9E04"/>
                      </a:gs>
                      <a:gs pos="1000">
                        <a:srgbClr val="709E04"/>
                      </a:gs>
                      <a:gs pos="100000">
                        <a:srgbClr val="A3EF4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" name="Google Shape;2258;p181"/>
                <p:cNvGrpSpPr/>
                <p:nvPr/>
              </p:nvGrpSpPr>
              <p:grpSpPr>
                <a:xfrm>
                  <a:off x="4899218" y="3311007"/>
                  <a:ext cx="252247" cy="252247"/>
                  <a:chOff x="4899218" y="3311007"/>
                  <a:chExt cx="252247" cy="252247"/>
                </a:xfrm>
              </p:grpSpPr>
              <p:sp>
                <p:nvSpPr>
                  <p:cNvPr id="2259" name="Google Shape;2259;p181"/>
                  <p:cNvSpPr/>
                  <p:nvPr/>
                </p:nvSpPr>
                <p:spPr>
                  <a:xfrm>
                    <a:off x="5004321" y="3311007"/>
                    <a:ext cx="147144" cy="1156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144" h="115613" extrusionOk="0">
                        <a:moveTo>
                          <a:pt x="115614" y="29009"/>
                        </a:moveTo>
                        <a:lnTo>
                          <a:pt x="115614" y="18393"/>
                        </a:lnTo>
                        <a:cubicBezTo>
                          <a:pt x="115614" y="8303"/>
                          <a:pt x="107310" y="0"/>
                          <a:pt x="97221" y="0"/>
                        </a:cubicBezTo>
                        <a:lnTo>
                          <a:pt x="75990" y="0"/>
                        </a:lnTo>
                        <a:cubicBezTo>
                          <a:pt x="73152" y="0"/>
                          <a:pt x="70524" y="1471"/>
                          <a:pt x="69158" y="3994"/>
                        </a:cubicBezTo>
                        <a:cubicBezTo>
                          <a:pt x="67792" y="6411"/>
                          <a:pt x="67792" y="9459"/>
                          <a:pt x="69158" y="11877"/>
                        </a:cubicBezTo>
                        <a:cubicBezTo>
                          <a:pt x="70314" y="13769"/>
                          <a:pt x="70945" y="16081"/>
                          <a:pt x="70945" y="18393"/>
                        </a:cubicBezTo>
                        <a:cubicBezTo>
                          <a:pt x="70945" y="25645"/>
                          <a:pt x="65059" y="31531"/>
                          <a:pt x="57807" y="31531"/>
                        </a:cubicBezTo>
                        <a:cubicBezTo>
                          <a:pt x="50555" y="31531"/>
                          <a:pt x="44669" y="25645"/>
                          <a:pt x="44669" y="18393"/>
                        </a:cubicBezTo>
                        <a:cubicBezTo>
                          <a:pt x="44669" y="16081"/>
                          <a:pt x="45300" y="13769"/>
                          <a:pt x="46456" y="11877"/>
                        </a:cubicBezTo>
                        <a:cubicBezTo>
                          <a:pt x="47822" y="9459"/>
                          <a:pt x="47822" y="6411"/>
                          <a:pt x="46456" y="3994"/>
                        </a:cubicBezTo>
                        <a:cubicBezTo>
                          <a:pt x="45089" y="1471"/>
                          <a:pt x="42462" y="0"/>
                          <a:pt x="39624" y="0"/>
                        </a:cubicBezTo>
                        <a:lnTo>
                          <a:pt x="18393" y="0"/>
                        </a:lnTo>
                        <a:cubicBezTo>
                          <a:pt x="8303" y="0"/>
                          <a:pt x="0" y="8303"/>
                          <a:pt x="0" y="18393"/>
                        </a:cubicBezTo>
                        <a:lnTo>
                          <a:pt x="0" y="45720"/>
                        </a:lnTo>
                        <a:cubicBezTo>
                          <a:pt x="24489" y="54233"/>
                          <a:pt x="42041" y="77671"/>
                          <a:pt x="42041" y="105103"/>
                        </a:cubicBezTo>
                        <a:cubicBezTo>
                          <a:pt x="42041" y="108677"/>
                          <a:pt x="41726" y="112250"/>
                          <a:pt x="41095" y="115614"/>
                        </a:cubicBezTo>
                        <a:lnTo>
                          <a:pt x="97221" y="115614"/>
                        </a:lnTo>
                        <a:cubicBezTo>
                          <a:pt x="107310" y="115614"/>
                          <a:pt x="115614" y="107311"/>
                          <a:pt x="115614" y="97221"/>
                        </a:cubicBezTo>
                        <a:lnTo>
                          <a:pt x="115614" y="86605"/>
                        </a:lnTo>
                        <a:cubicBezTo>
                          <a:pt x="132325" y="88182"/>
                          <a:pt x="147145" y="74623"/>
                          <a:pt x="147145" y="57807"/>
                        </a:cubicBezTo>
                        <a:cubicBezTo>
                          <a:pt x="147145" y="40990"/>
                          <a:pt x="132220" y="27537"/>
                          <a:pt x="115614" y="2900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F860F"/>
                      </a:gs>
                      <a:gs pos="1000">
                        <a:srgbClr val="EF860F"/>
                      </a:gs>
                      <a:gs pos="100000">
                        <a:srgbClr val="FFF834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0" name="Google Shape;2260;p181"/>
                  <p:cNvSpPr/>
                  <p:nvPr/>
                </p:nvSpPr>
                <p:spPr>
                  <a:xfrm>
                    <a:off x="4941259" y="3374069"/>
                    <a:ext cx="84082" cy="84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082" h="84082" extrusionOk="0">
                        <a:moveTo>
                          <a:pt x="42041" y="84083"/>
                        </a:moveTo>
                        <a:cubicBezTo>
                          <a:pt x="18856" y="84083"/>
                          <a:pt x="0" y="65227"/>
                          <a:pt x="0" y="42041"/>
                        </a:cubicBezTo>
                        <a:cubicBezTo>
                          <a:pt x="0" y="18856"/>
                          <a:pt x="18856" y="0"/>
                          <a:pt x="42041" y="0"/>
                        </a:cubicBezTo>
                        <a:cubicBezTo>
                          <a:pt x="65227" y="0"/>
                          <a:pt x="84083" y="18856"/>
                          <a:pt x="84083" y="42041"/>
                        </a:cubicBezTo>
                        <a:cubicBezTo>
                          <a:pt x="84083" y="65227"/>
                          <a:pt x="65227" y="84083"/>
                          <a:pt x="42041" y="84083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F860F"/>
                      </a:gs>
                      <a:gs pos="1000">
                        <a:srgbClr val="EF860F"/>
                      </a:gs>
                      <a:gs pos="100000">
                        <a:srgbClr val="FFF834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1" name="Google Shape;2261;p181"/>
                  <p:cNvSpPr/>
                  <p:nvPr/>
                </p:nvSpPr>
                <p:spPr>
                  <a:xfrm>
                    <a:off x="4899218" y="3479172"/>
                    <a:ext cx="168165" cy="84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165" h="84082" extrusionOk="0">
                        <a:moveTo>
                          <a:pt x="168165" y="84083"/>
                        </a:moveTo>
                        <a:lnTo>
                          <a:pt x="0" y="84083"/>
                        </a:lnTo>
                        <a:lnTo>
                          <a:pt x="0" y="49924"/>
                        </a:lnTo>
                        <a:cubicBezTo>
                          <a:pt x="0" y="22355"/>
                          <a:pt x="22355" y="0"/>
                          <a:pt x="49924" y="0"/>
                        </a:cubicBezTo>
                        <a:lnTo>
                          <a:pt x="118241" y="0"/>
                        </a:lnTo>
                        <a:cubicBezTo>
                          <a:pt x="145810" y="0"/>
                          <a:pt x="168165" y="22355"/>
                          <a:pt x="168165" y="4992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EF860F"/>
                      </a:gs>
                      <a:gs pos="1000">
                        <a:srgbClr val="EF860F"/>
                      </a:gs>
                      <a:gs pos="100000">
                        <a:srgbClr val="FFF834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" name="Google Shape;2262;p181"/>
                <p:cNvGrpSpPr/>
                <p:nvPr/>
              </p:nvGrpSpPr>
              <p:grpSpPr>
                <a:xfrm>
                  <a:off x="5490262" y="2359063"/>
                  <a:ext cx="216787" cy="183897"/>
                  <a:chOff x="5490262" y="2359063"/>
                  <a:chExt cx="216787" cy="183897"/>
                </a:xfrm>
              </p:grpSpPr>
              <p:sp>
                <p:nvSpPr>
                  <p:cNvPr id="2263" name="Google Shape;2263;p181"/>
                  <p:cNvSpPr/>
                  <p:nvPr/>
                </p:nvSpPr>
                <p:spPr>
                  <a:xfrm>
                    <a:off x="5658990" y="2458346"/>
                    <a:ext cx="48059" cy="846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59" h="84613" extrusionOk="0">
                        <a:moveTo>
                          <a:pt x="16766" y="0"/>
                        </a:moveTo>
                        <a:lnTo>
                          <a:pt x="0" y="0"/>
                        </a:lnTo>
                        <a:cubicBezTo>
                          <a:pt x="1709" y="4679"/>
                          <a:pt x="2643" y="9728"/>
                          <a:pt x="2643" y="14991"/>
                        </a:cubicBezTo>
                        <a:lnTo>
                          <a:pt x="2643" y="78355"/>
                        </a:lnTo>
                        <a:cubicBezTo>
                          <a:pt x="2643" y="80549"/>
                          <a:pt x="2261" y="82655"/>
                          <a:pt x="1566" y="84614"/>
                        </a:cubicBezTo>
                        <a:lnTo>
                          <a:pt x="29283" y="84614"/>
                        </a:lnTo>
                        <a:cubicBezTo>
                          <a:pt x="39637" y="84614"/>
                          <a:pt x="48060" y="76190"/>
                          <a:pt x="48060" y="65837"/>
                        </a:cubicBezTo>
                        <a:lnTo>
                          <a:pt x="48060" y="31294"/>
                        </a:lnTo>
                        <a:cubicBezTo>
                          <a:pt x="48060" y="14039"/>
                          <a:pt x="34021" y="0"/>
                          <a:pt x="1676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4" name="Google Shape;2264;p181"/>
                  <p:cNvSpPr/>
                  <p:nvPr/>
                </p:nvSpPr>
                <p:spPr>
                  <a:xfrm>
                    <a:off x="5490262" y="2458346"/>
                    <a:ext cx="48060" cy="8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60" h="84614" extrusionOk="0">
                        <a:moveTo>
                          <a:pt x="45418" y="14991"/>
                        </a:moveTo>
                        <a:cubicBezTo>
                          <a:pt x="45418" y="9728"/>
                          <a:pt x="46351" y="4679"/>
                          <a:pt x="48060" y="0"/>
                        </a:cubicBezTo>
                        <a:lnTo>
                          <a:pt x="31295" y="0"/>
                        </a:lnTo>
                        <a:cubicBezTo>
                          <a:pt x="14039" y="0"/>
                          <a:pt x="0" y="14039"/>
                          <a:pt x="0" y="31295"/>
                        </a:cubicBezTo>
                        <a:lnTo>
                          <a:pt x="0" y="65837"/>
                        </a:lnTo>
                        <a:cubicBezTo>
                          <a:pt x="0" y="76191"/>
                          <a:pt x="8423" y="84614"/>
                          <a:pt x="18777" y="84614"/>
                        </a:cubicBezTo>
                        <a:lnTo>
                          <a:pt x="46494" y="84614"/>
                        </a:lnTo>
                        <a:cubicBezTo>
                          <a:pt x="45800" y="82655"/>
                          <a:pt x="45418" y="80549"/>
                          <a:pt x="45418" y="78355"/>
                        </a:cubicBezTo>
                        <a:lnTo>
                          <a:pt x="45418" y="1499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5" name="Google Shape;2265;p181"/>
                  <p:cNvSpPr/>
                  <p:nvPr/>
                </p:nvSpPr>
                <p:spPr>
                  <a:xfrm>
                    <a:off x="5548197" y="2442042"/>
                    <a:ext cx="100917" cy="1009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17" h="100917" extrusionOk="0">
                        <a:moveTo>
                          <a:pt x="69623" y="0"/>
                        </a:moveTo>
                        <a:lnTo>
                          <a:pt x="31295" y="0"/>
                        </a:lnTo>
                        <a:cubicBezTo>
                          <a:pt x="14039" y="0"/>
                          <a:pt x="0" y="14039"/>
                          <a:pt x="0" y="31295"/>
                        </a:cubicBezTo>
                        <a:lnTo>
                          <a:pt x="0" y="94659"/>
                        </a:lnTo>
                        <a:cubicBezTo>
                          <a:pt x="0" y="98115"/>
                          <a:pt x="2802" y="100918"/>
                          <a:pt x="6259" y="100918"/>
                        </a:cubicBezTo>
                        <a:lnTo>
                          <a:pt x="94659" y="100918"/>
                        </a:lnTo>
                        <a:cubicBezTo>
                          <a:pt x="98116" y="100918"/>
                          <a:pt x="100918" y="98116"/>
                          <a:pt x="100918" y="94659"/>
                        </a:cubicBezTo>
                        <a:lnTo>
                          <a:pt x="100918" y="31295"/>
                        </a:lnTo>
                        <a:cubicBezTo>
                          <a:pt x="100918" y="14039"/>
                          <a:pt x="86879" y="0"/>
                          <a:pt x="69623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6" name="Google Shape;2266;p181"/>
                  <p:cNvSpPr/>
                  <p:nvPr/>
                </p:nvSpPr>
                <p:spPr>
                  <a:xfrm>
                    <a:off x="5561020" y="2359063"/>
                    <a:ext cx="75271" cy="75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271" h="75271" extrusionOk="0">
                        <a:moveTo>
                          <a:pt x="37636" y="0"/>
                        </a:moveTo>
                        <a:cubicBezTo>
                          <a:pt x="16883" y="0"/>
                          <a:pt x="0" y="16883"/>
                          <a:pt x="0" y="37636"/>
                        </a:cubicBezTo>
                        <a:cubicBezTo>
                          <a:pt x="0" y="51713"/>
                          <a:pt x="7769" y="64007"/>
                          <a:pt x="19243" y="70461"/>
                        </a:cubicBezTo>
                        <a:cubicBezTo>
                          <a:pt x="24685" y="73522"/>
                          <a:pt x="30959" y="75272"/>
                          <a:pt x="37636" y="75272"/>
                        </a:cubicBezTo>
                        <a:cubicBezTo>
                          <a:pt x="44312" y="75272"/>
                          <a:pt x="50586" y="73522"/>
                          <a:pt x="56029" y="70461"/>
                        </a:cubicBezTo>
                        <a:cubicBezTo>
                          <a:pt x="67503" y="64007"/>
                          <a:pt x="75272" y="51712"/>
                          <a:pt x="75272" y="37636"/>
                        </a:cubicBezTo>
                        <a:cubicBezTo>
                          <a:pt x="75272" y="16884"/>
                          <a:pt x="58388" y="0"/>
                          <a:pt x="3763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7" name="Google Shape;2267;p181"/>
                  <p:cNvSpPr/>
                  <p:nvPr/>
                </p:nvSpPr>
                <p:spPr>
                  <a:xfrm>
                    <a:off x="5504422" y="2394143"/>
                    <a:ext cx="56293" cy="56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3" h="56293" extrusionOk="0">
                        <a:moveTo>
                          <a:pt x="28147" y="0"/>
                        </a:moveTo>
                        <a:cubicBezTo>
                          <a:pt x="12626" y="0"/>
                          <a:pt x="0" y="12626"/>
                          <a:pt x="0" y="28147"/>
                        </a:cubicBezTo>
                        <a:cubicBezTo>
                          <a:pt x="0" y="43667"/>
                          <a:pt x="12626" y="56293"/>
                          <a:pt x="28147" y="56293"/>
                        </a:cubicBezTo>
                        <a:cubicBezTo>
                          <a:pt x="32084" y="56293"/>
                          <a:pt x="35832" y="55478"/>
                          <a:pt x="39238" y="54012"/>
                        </a:cubicBezTo>
                        <a:cubicBezTo>
                          <a:pt x="45126" y="51477"/>
                          <a:pt x="49981" y="46989"/>
                          <a:pt x="52985" y="41369"/>
                        </a:cubicBezTo>
                        <a:cubicBezTo>
                          <a:pt x="55094" y="37424"/>
                          <a:pt x="56293" y="32923"/>
                          <a:pt x="56293" y="28147"/>
                        </a:cubicBezTo>
                        <a:cubicBezTo>
                          <a:pt x="56293" y="12627"/>
                          <a:pt x="43667" y="0"/>
                          <a:pt x="28147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8" name="Google Shape;2268;p181"/>
                  <p:cNvSpPr/>
                  <p:nvPr/>
                </p:nvSpPr>
                <p:spPr>
                  <a:xfrm>
                    <a:off x="5636597" y="2394143"/>
                    <a:ext cx="56293" cy="56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3" h="56293" extrusionOk="0">
                        <a:moveTo>
                          <a:pt x="28147" y="0"/>
                        </a:moveTo>
                        <a:cubicBezTo>
                          <a:pt x="12626" y="0"/>
                          <a:pt x="0" y="12626"/>
                          <a:pt x="0" y="28147"/>
                        </a:cubicBezTo>
                        <a:cubicBezTo>
                          <a:pt x="0" y="32924"/>
                          <a:pt x="1200" y="37424"/>
                          <a:pt x="3308" y="41369"/>
                        </a:cubicBezTo>
                        <a:cubicBezTo>
                          <a:pt x="6312" y="46990"/>
                          <a:pt x="11167" y="51477"/>
                          <a:pt x="17055" y="54012"/>
                        </a:cubicBezTo>
                        <a:cubicBezTo>
                          <a:pt x="20461" y="55478"/>
                          <a:pt x="24210" y="56293"/>
                          <a:pt x="28147" y="56293"/>
                        </a:cubicBezTo>
                        <a:cubicBezTo>
                          <a:pt x="43667" y="56293"/>
                          <a:pt x="56293" y="43667"/>
                          <a:pt x="56293" y="28147"/>
                        </a:cubicBezTo>
                        <a:cubicBezTo>
                          <a:pt x="56293" y="12626"/>
                          <a:pt x="43667" y="0"/>
                          <a:pt x="28147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55FA2"/>
                      </a:gs>
                      <a:gs pos="100000">
                        <a:srgbClr val="911FAD"/>
                      </a:gs>
                    </a:gsLst>
                    <a:lin ang="8100019" scaled="0"/>
                  </a:gra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269" name="Google Shape;2269;p181"/>
              <p:cNvSpPr txBox="1"/>
              <p:nvPr/>
            </p:nvSpPr>
            <p:spPr>
              <a:xfrm>
                <a:off x="5366174" y="3198168"/>
                <a:ext cx="9627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dirty="0"/>
              </a:p>
            </p:txBody>
          </p:sp>
        </p:grpSp>
      </p:grpSp>
      <p:sp>
        <p:nvSpPr>
          <p:cNvPr id="2270" name="Google Shape;2270;p181"/>
          <p:cNvSpPr txBox="1"/>
          <p:nvPr/>
        </p:nvSpPr>
        <p:spPr>
          <a:xfrm>
            <a:off x="207237" y="296191"/>
            <a:ext cx="8955932" cy="2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3F3F3F"/>
              </a:buClr>
              <a:buSzPts val="2100"/>
            </a:pPr>
            <a:r>
              <a:rPr lang="ru-RU" b="1" dirty="0" smtClean="0">
                <a:solidFill>
                  <a:schemeClr val="bg2"/>
                </a:solidFill>
                <a:latin typeface="Montserrat Light" charset="-52"/>
              </a:rPr>
              <a:t>Сведения о расходах бюджета с учетом интересов целевых групп</a:t>
            </a:r>
            <a:endParaRPr b="1" dirty="0">
              <a:solidFill>
                <a:schemeClr val="bg2"/>
              </a:solidFill>
              <a:latin typeface="Montserrat Light" charset="-52"/>
            </a:endParaRPr>
          </a:p>
        </p:txBody>
      </p:sp>
      <p:sp>
        <p:nvSpPr>
          <p:cNvPr id="2271" name="Google Shape;2271;p181"/>
          <p:cNvSpPr txBox="1"/>
          <p:nvPr/>
        </p:nvSpPr>
        <p:spPr>
          <a:xfrm>
            <a:off x="302026" y="0"/>
            <a:ext cx="3109139" cy="291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Социально-ориентированный бюджет</a:t>
            </a:r>
            <a:endParaRPr sz="1100" dirty="0">
              <a:solidFill>
                <a:srgbClr val="FFC000"/>
              </a:solidFill>
            </a:endParaRPr>
          </a:p>
        </p:txBody>
      </p:sp>
      <p:sp>
        <p:nvSpPr>
          <p:cNvPr id="2272" name="Google Shape;2272;p181"/>
          <p:cNvSpPr txBox="1"/>
          <p:nvPr/>
        </p:nvSpPr>
        <p:spPr>
          <a:xfrm rot="-1800249">
            <a:off x="3091313" y="1596062"/>
            <a:ext cx="1081750" cy="39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Почетные граждане</a:t>
            </a: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3" name="Google Shape;2273;p181"/>
          <p:cNvSpPr txBox="1"/>
          <p:nvPr/>
        </p:nvSpPr>
        <p:spPr>
          <a:xfrm rot="1692282">
            <a:off x="4340552" y="1626793"/>
            <a:ext cx="1250896" cy="3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Муниципальные служащие</a:t>
            </a:r>
            <a:endParaRPr sz="9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4" name="Google Shape;2274;p181"/>
          <p:cNvSpPr txBox="1"/>
          <p:nvPr/>
        </p:nvSpPr>
        <p:spPr>
          <a:xfrm rot="5400000">
            <a:off x="6754396" y="3263095"/>
            <a:ext cx="1057072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Молодые семьи</a:t>
            </a:r>
            <a:endParaRPr sz="11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5" name="Google Shape;2275;p181"/>
          <p:cNvSpPr txBox="1"/>
          <p:nvPr/>
        </p:nvSpPr>
        <p:spPr>
          <a:xfrm rot="-1799720">
            <a:off x="4465263" y="3816275"/>
            <a:ext cx="961936" cy="28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algn="ctr"/>
            <a:r>
              <a:rPr lang="ru-RU" sz="11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АСП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6" name="Google Shape;2276;p181"/>
          <p:cNvSpPr txBox="1"/>
          <p:nvPr/>
        </p:nvSpPr>
        <p:spPr>
          <a:xfrm rot="1920891">
            <a:off x="3193313" y="3831206"/>
            <a:ext cx="992628" cy="375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АСП</a:t>
            </a:r>
            <a:endParaRPr sz="11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7" name="Google Shape;2277;p181"/>
          <p:cNvSpPr txBox="1"/>
          <p:nvPr/>
        </p:nvSpPr>
        <p:spPr>
          <a:xfrm rot="-5400000">
            <a:off x="2515232" y="2692311"/>
            <a:ext cx="1072024" cy="3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Коммунальные льготы</a:t>
            </a:r>
            <a:endParaRPr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969;p156"/>
          <p:cNvSpPr/>
          <p:nvPr/>
        </p:nvSpPr>
        <p:spPr>
          <a:xfrm rot="-5400000" flipH="1">
            <a:off x="3534174" y="-2824894"/>
            <a:ext cx="24900" cy="6863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2196;p181"/>
          <p:cNvSpPr/>
          <p:nvPr/>
        </p:nvSpPr>
        <p:spPr>
          <a:xfrm>
            <a:off x="1251625" y="1147397"/>
            <a:ext cx="2023353" cy="97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76139" y="2126002"/>
            <a:ext cx="24967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Montserrat Medium" charset="-52"/>
              </a:rPr>
              <a:t>Возмещение расходов по оплате коммунальных услуг работникам учреждений, проживающим и работающим в сельских населенных пунктах. Получатели: Педагогические работники, работники культуры.  </a:t>
            </a:r>
          </a:p>
          <a:p>
            <a:r>
              <a:rPr lang="ru-RU" sz="700" dirty="0" smtClean="0">
                <a:latin typeface="Montserrat Medium" charset="-52"/>
              </a:rPr>
              <a:t>Количество получателей – 1 979 чел.</a:t>
            </a:r>
          </a:p>
          <a:p>
            <a:r>
              <a:rPr lang="ru-RU" sz="800" b="1" dirty="0" smtClean="0">
                <a:solidFill>
                  <a:schemeClr val="accent4">
                    <a:lumMod val="75000"/>
                  </a:schemeClr>
                </a:solidFill>
                <a:latin typeface="Montserrat Light" charset="-52"/>
              </a:rPr>
              <a:t>Сумма на 2025 год 47 339,0 тыс. руб.</a:t>
            </a:r>
            <a:endParaRPr lang="ru-RU" sz="800" b="1" dirty="0">
              <a:solidFill>
                <a:schemeClr val="accent4">
                  <a:lumMod val="75000"/>
                </a:schemeClr>
              </a:solidFill>
              <a:latin typeface="Montserrat Light" charset="-52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164779" y="844699"/>
            <a:ext cx="37743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Ежемесячная доплата к пенсии  для граждан, замещавших должности муниципальной службы</a:t>
            </a:r>
            <a:endParaRPr lang="ru-RU" sz="800" dirty="0" smtClean="0">
              <a:solidFill>
                <a:schemeClr val="bg2"/>
              </a:solidFill>
              <a:latin typeface="Montserrat Light" charset="-52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700" dirty="0" smtClean="0">
                <a:latin typeface="Montserrat Medium" charset="-52"/>
                <a:ea typeface="Calibri" pitchFamily="34" charset="0"/>
                <a:cs typeface="Times New Roman" pitchFamily="18" charset="0"/>
              </a:rPr>
              <a:t>Минимальный размер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7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5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ea typeface="Calibri" pitchFamily="34" charset="0"/>
                <a:cs typeface="Times New Roman" pitchFamily="18" charset="0"/>
              </a:rPr>
              <a:t>00 руб. ежемесячно (от 45 % от 2,8 должностного оклада с учетом районного коэффициента </a:t>
            </a:r>
            <a:r>
              <a:rPr lang="ru-RU" sz="700" dirty="0" smtClean="0">
                <a:latin typeface="Montserrat Medium" charset="-52"/>
                <a:ea typeface="Calibri" pitchFamily="34" charset="0"/>
                <a:cs typeface="Times New Roman" pitchFamily="18" charset="0"/>
              </a:rPr>
              <a:t>до 75 % от 2,8.)   </a:t>
            </a:r>
            <a:r>
              <a:rPr lang="ru-RU" sz="700" dirty="0" smtClean="0">
                <a:latin typeface="Montserrat Medium" charset="-52"/>
              </a:rPr>
              <a:t>Количество получателей  51 чел.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rgbClr val="7030A0"/>
                </a:solidFill>
                <a:latin typeface="Montserrat Medium" charset="-52"/>
              </a:rPr>
              <a:t>Сумма на 2025 год 2 760,0 тыс. руб.</a:t>
            </a:r>
            <a:endParaRPr lang="ru-RU" sz="800" b="1" dirty="0" smtClean="0">
              <a:solidFill>
                <a:srgbClr val="7030A0"/>
              </a:solidFill>
              <a:latin typeface="Montserrat Medium" charset="-52"/>
              <a:cs typeface="Arial" pitchFamily="34" charset="0"/>
            </a:endParaRPr>
          </a:p>
          <a:p>
            <a:r>
              <a:rPr lang="ru-RU" sz="1000" dirty="0" smtClean="0"/>
              <a:t>   </a:t>
            </a:r>
            <a:endParaRPr lang="ru-RU" sz="10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230325" y="844699"/>
            <a:ext cx="3942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Ежемесячное вознаграждение гражданам, имеющим звание «Почетный гражданин </a:t>
            </a:r>
            <a:r>
              <a:rPr lang="ru-RU" sz="800" b="1" dirty="0" err="1" smtClean="0">
                <a:solidFill>
                  <a:schemeClr val="bg2"/>
                </a:solidFill>
                <a:latin typeface="Montserrat Light" charset="-52"/>
              </a:rPr>
              <a:t>Завьяловского</a:t>
            </a:r>
            <a:r>
              <a:rPr lang="ru-RU" sz="800" b="1" dirty="0" smtClean="0">
                <a:solidFill>
                  <a:schemeClr val="bg2"/>
                </a:solidFill>
                <a:latin typeface="Montserrat Light" charset="-52"/>
              </a:rPr>
              <a:t> района»</a:t>
            </a:r>
          </a:p>
          <a:p>
            <a:endParaRPr lang="ru-RU" sz="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Light" charset="-52"/>
            </a:endParaRPr>
          </a:p>
          <a:p>
            <a:pPr lvl="0"/>
            <a:endParaRPr lang="ru-RU" sz="100" dirty="0" smtClean="0">
              <a:solidFill>
                <a:schemeClr val="tx1">
                  <a:lumMod val="75000"/>
                  <a:lumOff val="25000"/>
                </a:schemeClr>
              </a:solidFill>
              <a:latin typeface="Montserrat Medium" charset="-52"/>
            </a:endParaRPr>
          </a:p>
          <a:p>
            <a:pPr lvl="0"/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Решением Совета депутатов МО «</a:t>
            </a:r>
            <a:r>
              <a:rPr lang="ru-RU" sz="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Завьяловский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 район» от 25.01.2017 № 81 «Об утверждении Положения «О наградах, Почетном звании и Доске почета муниципального образования «</a:t>
            </a:r>
            <a:r>
              <a:rPr lang="ru-RU" sz="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Завьяловский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charset="-52"/>
              </a:rPr>
              <a:t> район» оплата 2 500 ежемесячно.  Количество получателей – 43  чел. </a:t>
            </a:r>
          </a:p>
          <a:p>
            <a:pPr lvl="0"/>
            <a:r>
              <a:rPr lang="ru-RU" sz="800" b="1" dirty="0" smtClean="0">
                <a:solidFill>
                  <a:srgbClr val="FF6699"/>
                </a:solidFill>
                <a:latin typeface="Montserrat Light" charset="-52"/>
              </a:rPr>
              <a:t>Сумма на 2025 год 1 290,0 тыс. руб</a:t>
            </a:r>
            <a:r>
              <a:rPr lang="ru-RU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charset="-52"/>
              </a:rPr>
              <a:t>.</a:t>
            </a:r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Montserrat Light" charset="-5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809024" y="1903266"/>
            <a:ext cx="320364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Montserrat Medium" charset="-52"/>
              </a:rPr>
              <a:t>Предоставление молодым семьям субсидий на погашение части ипотечного кредита на приобретение (строительство) жилья за счет средств бюджета муниципального образования</a:t>
            </a:r>
          </a:p>
          <a:p>
            <a:r>
              <a:rPr lang="ru-RU" sz="700" dirty="0" smtClean="0">
                <a:latin typeface="Montserrat Medium" charset="-52"/>
              </a:rPr>
              <a:t>Получатели:</a:t>
            </a:r>
          </a:p>
          <a:p>
            <a:r>
              <a:rPr lang="ru-RU" sz="700" dirty="0" smtClean="0">
                <a:latin typeface="Montserrat Medium" charset="-52"/>
              </a:rPr>
              <a:t>- молодые семьи, возраст каждого из супругов в которых не превышает 35 лет (не достиг 36 лет), </a:t>
            </a:r>
          </a:p>
          <a:p>
            <a:pPr>
              <a:buFontTx/>
              <a:buChar char="-"/>
            </a:pPr>
            <a:r>
              <a:rPr lang="ru-RU" sz="700" dirty="0" smtClean="0">
                <a:latin typeface="Montserrat Medium" charset="-52"/>
              </a:rPr>
              <a:t>неполные семьи с детьми, в которых возраст матери или отца (одинокого родителя) не превышает 35 лет (не достиг 36 лет). </a:t>
            </a:r>
          </a:p>
          <a:p>
            <a:r>
              <a:rPr lang="ru-RU" sz="700" dirty="0" smtClean="0">
                <a:latin typeface="Montserrat Medium" charset="-52"/>
              </a:rPr>
              <a:t>Количество получателей – 10 семьи.</a:t>
            </a:r>
          </a:p>
          <a:p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Montserrat Medium" charset="-52"/>
              </a:rPr>
              <a:t>Сумма на 2025 год 1 000,0 тыс.руб.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Montserrat Medium" charset="-52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872905" y="4487127"/>
            <a:ext cx="321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Montserrat Medium" charset="-52"/>
              </a:rPr>
              <a:t>Постановление Администрации МО «</a:t>
            </a:r>
            <a:r>
              <a:rPr lang="ru-RU" sz="700" dirty="0" err="1" smtClean="0">
                <a:latin typeface="Montserrat Medium" charset="-52"/>
              </a:rPr>
              <a:t>Завьяловский</a:t>
            </a:r>
            <a:r>
              <a:rPr lang="ru-RU" sz="700" dirty="0" smtClean="0">
                <a:latin typeface="Montserrat Medium" charset="-52"/>
              </a:rPr>
              <a:t> район» от 20.08.2015  № 2590 «Об утверждении Порядка оказания адресной социальной помощи населению муниципального образования «</a:t>
            </a:r>
            <a:r>
              <a:rPr lang="ru-RU" sz="700" dirty="0" err="1" smtClean="0">
                <a:latin typeface="Montserrat Medium" charset="-52"/>
              </a:rPr>
              <a:t>Завьяловский</a:t>
            </a:r>
            <a:r>
              <a:rPr lang="ru-RU" sz="700" dirty="0" smtClean="0">
                <a:latin typeface="Montserrat Medium" charset="-52"/>
              </a:rPr>
              <a:t> район»</a:t>
            </a:r>
            <a:endParaRPr lang="ru-RU" sz="700" dirty="0">
              <a:latin typeface="Montserrat Medium" charset="-52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223779" y="4326329"/>
            <a:ext cx="23744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/>
                </a:solidFill>
                <a:latin typeface="Montserrat Medium" charset="-52"/>
              </a:rPr>
              <a:t>Адресная социальная помощь (АСП)</a:t>
            </a:r>
            <a:endParaRPr lang="ru-RU" sz="800" b="1" dirty="0">
              <a:solidFill>
                <a:schemeClr val="accent1"/>
              </a:solidFill>
              <a:latin typeface="Montserrat Medium" charset="-52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7238" y="3278103"/>
            <a:ext cx="19945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bg2"/>
                </a:solidFill>
                <a:latin typeface="Montserrat Medium" charset="-52"/>
                <a:ea typeface="Times New Roman" pitchFamily="18" charset="0"/>
                <a:cs typeface="Times New Roman" pitchFamily="18" charset="0"/>
              </a:rPr>
              <a:t>Граждане, находящиеся в ТЖС:</a:t>
            </a:r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99001" y="3440050"/>
            <a:ext cx="28062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- приобретение предметов первой необходимости – от 10 % до 40% величины прожиточного минимума;</a:t>
            </a:r>
            <a:endParaRPr kumimoji="0" lang="ru-RU" sz="7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7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частичный ремонт жилого помещения, получение ритуальных услуг – от 35 % до 80 % величины прожиточного минимума;</a:t>
            </a:r>
            <a:endParaRPr kumimoji="0" lang="ru-RU" sz="7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  <a:p>
            <a:r>
              <a:rPr kumimoji="0" lang="ru-RU" sz="7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- частичное повреждение или полная утрата жилого помещения в результате пожара, стихийного бедствия –   от 55 % до 190 % величины прожиточного минимума</a:t>
            </a:r>
          </a:p>
          <a:p>
            <a:r>
              <a:rPr lang="ru-RU" sz="700" dirty="0" smtClean="0">
                <a:latin typeface="Montserrat Medium" charset="-52"/>
              </a:rPr>
              <a:t>Количество получателей   75 чел.</a:t>
            </a:r>
          </a:p>
          <a:p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  <a:latin typeface="Montserrat Medium" charset="-52"/>
              </a:rPr>
              <a:t>Сумма на 2025 год 1 500 тыс. руб.</a:t>
            </a:r>
            <a:r>
              <a:rPr lang="ru-RU" sz="800" b="1" dirty="0" smtClean="0">
                <a:latin typeface="Montserrat Medium" charset="-52"/>
              </a:rPr>
              <a:t>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5890271" y="3221558"/>
            <a:ext cx="308532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Супружеские пары, отмечающие 50-, 55-, 60-, 65-,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70-, 75-летие совместной жизни</a:t>
            </a:r>
            <a:endParaRPr kumimoji="0" lang="ru-RU" sz="8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разовая выплата 2000,0 руб., количество получателей 75 пар.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Сумма на 2025 год 180 тыс.руб</a:t>
            </a:r>
            <a:r>
              <a:rPr kumimoji="0" lang="ru-RU" sz="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 Medium" charset="-52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 Medium" charset="-52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192416" y="4027503"/>
            <a:ext cx="25551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bg2"/>
                </a:solidFill>
                <a:latin typeface="Montserrat Medium" charset="-52"/>
                <a:ea typeface="Times New Roman" pitchFamily="18" charset="0"/>
                <a:cs typeface="Arial" pitchFamily="34" charset="0"/>
              </a:rPr>
              <a:t>Ветераны ВОВ в связи с юбилейными днями рождения, начиная с 90-летия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разовая выплата 1000,0 руб.,</a:t>
            </a:r>
            <a:r>
              <a:rPr lang="ru-RU" sz="700" b="1" dirty="0" smtClean="0">
                <a:solidFill>
                  <a:schemeClr val="tx1"/>
                </a:solidFill>
                <a:latin typeface="Montserrat Medium" charset="-52"/>
                <a:cs typeface="Arial" pitchFamily="34" charset="0"/>
              </a:rPr>
              <a:t> </a:t>
            </a:r>
            <a:r>
              <a:rPr lang="ru-RU" sz="700" dirty="0" smtClean="0">
                <a:solidFill>
                  <a:schemeClr val="tx1"/>
                </a:solidFill>
                <a:latin typeface="Montserrat Medium" charset="-52"/>
                <a:ea typeface="Times New Roman" pitchFamily="18" charset="0"/>
                <a:cs typeface="Times New Roman" pitchFamily="18" charset="0"/>
              </a:rPr>
              <a:t>количество получателей 50 человек.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  <a:latin typeface="Montserrat Medium" charset="-52"/>
                <a:ea typeface="Times New Roman" pitchFamily="18" charset="0"/>
                <a:cs typeface="Times New Roman" pitchFamily="18" charset="0"/>
              </a:rPr>
              <a:t>Сумма на 2025 год 50 тыс.руб</a:t>
            </a:r>
            <a:r>
              <a:rPr lang="ru-RU" sz="8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lang="ru-RU" sz="800" b="1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 rot="5400000">
            <a:off x="5013018" y="2764682"/>
            <a:ext cx="11324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Молодые семьи</a:t>
            </a:r>
            <a:endParaRPr lang="ru-RU" sz="1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p184"/>
          <p:cNvSpPr txBox="1"/>
          <p:nvPr/>
        </p:nvSpPr>
        <p:spPr>
          <a:xfrm>
            <a:off x="4553534" y="611608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1100" dirty="0"/>
          </a:p>
        </p:txBody>
      </p:sp>
      <p:sp>
        <p:nvSpPr>
          <p:cNvPr id="2445" name="Google Shape;2445;p184"/>
          <p:cNvSpPr txBox="1"/>
          <p:nvPr/>
        </p:nvSpPr>
        <p:spPr>
          <a:xfrm>
            <a:off x="6540345" y="1888277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1100" dirty="0"/>
          </a:p>
        </p:txBody>
      </p:sp>
      <p:sp>
        <p:nvSpPr>
          <p:cNvPr id="2446" name="Google Shape;2446;p184"/>
          <p:cNvSpPr txBox="1"/>
          <p:nvPr/>
        </p:nvSpPr>
        <p:spPr>
          <a:xfrm>
            <a:off x="3237400" y="2566736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ru" sz="2100" b="1">
                <a:solidFill>
                  <a:srgbClr val="FFFFFF"/>
                </a:solidFill>
              </a:rPr>
              <a:t>S</a:t>
            </a:r>
            <a:endParaRPr sz="1100"/>
          </a:p>
        </p:txBody>
      </p:sp>
      <p:sp>
        <p:nvSpPr>
          <p:cNvPr id="2447" name="Google Shape;2447;p184"/>
          <p:cNvSpPr txBox="1"/>
          <p:nvPr/>
        </p:nvSpPr>
        <p:spPr>
          <a:xfrm>
            <a:off x="5226208" y="3836162"/>
            <a:ext cx="542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1100" dirty="0"/>
          </a:p>
        </p:txBody>
      </p:sp>
      <p:pic>
        <p:nvPicPr>
          <p:cNvPr id="2451" name="Google Shape;2451;p1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9572" y="1981329"/>
            <a:ext cx="333388" cy="327444"/>
          </a:xfrm>
          <a:prstGeom prst="rect">
            <a:avLst/>
          </a:prstGeom>
          <a:noFill/>
          <a:ln>
            <a:noFill/>
          </a:ln>
        </p:spPr>
      </p:pic>
      <p:sp>
        <p:nvSpPr>
          <p:cNvPr id="2456" name="Google Shape;2456;p184"/>
          <p:cNvSpPr txBox="1"/>
          <p:nvPr/>
        </p:nvSpPr>
        <p:spPr>
          <a:xfrm>
            <a:off x="395069" y="425439"/>
            <a:ext cx="182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endParaRPr sz="1100" b="1" dirty="0">
              <a:solidFill>
                <a:srgbClr val="595959"/>
              </a:solidFill>
            </a:endParaRPr>
          </a:p>
        </p:txBody>
      </p:sp>
      <p:sp>
        <p:nvSpPr>
          <p:cNvPr id="2458" name="Google Shape;2458;p184"/>
          <p:cNvSpPr txBox="1"/>
          <p:nvPr/>
        </p:nvSpPr>
        <p:spPr>
          <a:xfrm>
            <a:off x="-118756" y="4272437"/>
            <a:ext cx="182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endParaRPr sz="1100" b="1" dirty="0">
              <a:solidFill>
                <a:srgbClr val="595959"/>
              </a:solidFill>
            </a:endParaRPr>
          </a:p>
        </p:txBody>
      </p:sp>
      <p:sp>
        <p:nvSpPr>
          <p:cNvPr id="2460" name="Google Shape;2460;p184"/>
          <p:cNvSpPr txBox="1"/>
          <p:nvPr/>
        </p:nvSpPr>
        <p:spPr>
          <a:xfrm rot="-5400000">
            <a:off x="3529811" y="2383692"/>
            <a:ext cx="12882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ru" sz="800" b="1" dirty="0">
                <a:solidFill>
                  <a:srgbClr val="FFFFFF"/>
                </a:solidFill>
              </a:rPr>
              <a:t>STRENGTHS</a:t>
            </a:r>
            <a:endParaRPr sz="800" b="1" dirty="0">
              <a:solidFill>
                <a:srgbClr val="FFFFFF"/>
              </a:solidFill>
            </a:endParaRPr>
          </a:p>
        </p:txBody>
      </p:sp>
      <p:sp>
        <p:nvSpPr>
          <p:cNvPr id="2461" name="Google Shape;2461;p184"/>
          <p:cNvSpPr txBox="1"/>
          <p:nvPr/>
        </p:nvSpPr>
        <p:spPr>
          <a:xfrm rot="5400000">
            <a:off x="5526357" y="2331149"/>
            <a:ext cx="12882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800" b="1" dirty="0">
              <a:solidFill>
                <a:srgbClr val="FFFFFF"/>
              </a:solidFill>
            </a:endParaRPr>
          </a:p>
        </p:txBody>
      </p:sp>
      <p:sp>
        <p:nvSpPr>
          <p:cNvPr id="2462" name="Google Shape;2462;p184"/>
          <p:cNvSpPr txBox="1"/>
          <p:nvPr/>
        </p:nvSpPr>
        <p:spPr>
          <a:xfrm>
            <a:off x="3280570" y="1819333"/>
            <a:ext cx="13137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sz="800" b="1" dirty="0">
              <a:solidFill>
                <a:srgbClr val="FFFFFF"/>
              </a:solidFill>
            </a:endParaRPr>
          </a:p>
        </p:txBody>
      </p:sp>
      <p:sp>
        <p:nvSpPr>
          <p:cNvPr id="2464" name="Google Shape;2464;p184"/>
          <p:cNvSpPr txBox="1"/>
          <p:nvPr/>
        </p:nvSpPr>
        <p:spPr>
          <a:xfrm rot="16200000">
            <a:off x="2418775" y="1661388"/>
            <a:ext cx="4638677" cy="112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endParaRPr lang="ru" sz="1200" b="1" dirty="0" smtClean="0">
              <a:solidFill>
                <a:srgbClr val="44546A"/>
              </a:solidFill>
              <a:latin typeface="Montserrat Medium" charset="-52"/>
            </a:endParaRPr>
          </a:p>
          <a:p>
            <a:pPr algn="ctr"/>
            <a:r>
              <a:rPr lang="ru" sz="1200" b="1" dirty="0" smtClean="0">
                <a:solidFill>
                  <a:srgbClr val="44546A"/>
                </a:solidFill>
                <a:latin typeface="Montserrat Medium" charset="-52"/>
              </a:rPr>
              <a:t>Механизмы инициативного бюджетирования</a:t>
            </a:r>
            <a:endParaRPr sz="1200" b="1" dirty="0">
              <a:solidFill>
                <a:srgbClr val="44546A"/>
              </a:solidFill>
              <a:latin typeface="Montserrat Medium" charset="-52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51391" y="81729"/>
            <a:ext cx="3868998" cy="687420"/>
            <a:chOff x="-3178351" y="-1889649"/>
            <a:chExt cx="11887259" cy="1055169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-2899829" y="-1760243"/>
              <a:ext cx="11330217" cy="71671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-3178351" y="-1889649"/>
              <a:ext cx="11887259" cy="1055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indent="889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Реализация 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проектов </a:t>
              </a: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развития общественной инфраструктуры, основанных на местных 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инициативах</a:t>
              </a:r>
            </a:p>
            <a:p>
              <a:pPr indent="889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 </a:t>
              </a:r>
              <a:r>
                <a:rPr lang="ru-RU" sz="800" b="1" kern="1200" dirty="0">
                  <a:solidFill>
                    <a:srgbClr val="FFFFFF"/>
                  </a:solidFill>
                </a:rPr>
                <a:t>«НАША </a:t>
              </a:r>
              <a:r>
                <a:rPr lang="ru-RU" sz="800" b="1" kern="1200" dirty="0" smtClean="0">
                  <a:solidFill>
                    <a:srgbClr val="FFFFFF"/>
                  </a:solidFill>
                </a:rPr>
                <a:t>ИНИЦИАТИВА</a:t>
              </a:r>
              <a:r>
                <a:rPr lang="ru-RU" sz="800" b="1" kern="1200" dirty="0">
                  <a:solidFill>
                    <a:srgbClr val="FFFFFF"/>
                  </a:solidFill>
                </a:rPr>
                <a:t>»</a:t>
              </a:r>
            </a:p>
          </p:txBody>
        </p:sp>
      </p:grpSp>
      <p:pic>
        <p:nvPicPr>
          <p:cNvPr id="44" name="Рисунок 43" descr="V:\2019\АНАЛИТИЧЕСКИЙ ОТДЕЛ\Инициативное бюджетирование\2020\Эмблема\94U36xb9xjU.jpg">
            <a:extLst>
              <a:ext uri="{FF2B5EF4-FFF2-40B4-BE49-F238E27FC236}">
                <a16:creationId xmlns:a16="http://schemas.microsoft.com/office/drawing/2014/main" xmlns="" id="{4624F756-48B3-45A0-AB0F-47472EBAF3E4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5675" y="4042718"/>
            <a:ext cx="1039607" cy="91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53FA2F4-3A72-4484-BD9D-5862EDFE06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0776" r="8176" b="5016"/>
          <a:stretch/>
        </p:blipFill>
        <p:spPr>
          <a:xfrm>
            <a:off x="2459472" y="1597658"/>
            <a:ext cx="1367153" cy="767341"/>
          </a:xfrm>
          <a:prstGeom prst="rect">
            <a:avLst/>
          </a:prstGeom>
        </p:spPr>
      </p:pic>
      <p:graphicFrame>
        <p:nvGraphicFramePr>
          <p:cNvPr id="39" name="Диаграмма 38">
            <a:extLst>
              <a:ext uri="{FF2B5EF4-FFF2-40B4-BE49-F238E27FC236}">
                <a16:creationId xmlns="" xmlns:a16="http://schemas.microsoft.com/office/drawing/2014/main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407562"/>
              </p:ext>
            </p:extLst>
          </p:nvPr>
        </p:nvGraphicFramePr>
        <p:xfrm>
          <a:off x="2204888" y="774323"/>
          <a:ext cx="1815501" cy="96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5" name="Диаграмма 44">
            <a:extLst>
              <a:ext uri="{FF2B5EF4-FFF2-40B4-BE49-F238E27FC236}">
                <a16:creationId xmlns="" xmlns:a16="http://schemas.microsoft.com/office/drawing/2014/main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080320"/>
              </p:ext>
            </p:extLst>
          </p:nvPr>
        </p:nvGraphicFramePr>
        <p:xfrm>
          <a:off x="151391" y="645244"/>
          <a:ext cx="2039814" cy="105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40" name="Группа 39"/>
          <p:cNvGrpSpPr/>
          <p:nvPr/>
        </p:nvGrpSpPr>
        <p:grpSpPr>
          <a:xfrm>
            <a:off x="242043" y="2590963"/>
            <a:ext cx="3695377" cy="619792"/>
            <a:chOff x="497086" y="1508964"/>
            <a:chExt cx="3695377" cy="765827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504768" y="1508964"/>
              <a:ext cx="3687695" cy="7658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497086" y="1521122"/>
              <a:ext cx="3687695" cy="741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Реализация инициативных проектов на территории </a:t>
              </a:r>
              <a:endParaRPr lang="ru-RU" sz="800" b="1" kern="1200" dirty="0" smtClean="0">
                <a:solidFill>
                  <a:srgbClr val="FFFFFF"/>
                </a:solidFill>
                <a:latin typeface="Montserrat Medium" charset="-52"/>
              </a:endParaRPr>
            </a:p>
            <a:p>
              <a:pPr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МО «Муниципальный округ </a:t>
              </a:r>
              <a:r>
                <a:rPr lang="ru-RU" sz="800" b="1" kern="1200" dirty="0" err="1" smtClean="0">
                  <a:solidFill>
                    <a:srgbClr val="FFFFFF"/>
                  </a:solidFill>
                  <a:latin typeface="Montserrat Medium" charset="-52"/>
                </a:rPr>
                <a:t>Завьяловский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 район Удмуртской Республики» –</a:t>
              </a:r>
            </a:p>
            <a:p>
              <a:pPr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 </a:t>
              </a: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«Завьяловский район – ЗА ПРЕОБРАЖЕНИЕ!»</a:t>
              </a:r>
            </a:p>
          </p:txBody>
        </p:sp>
      </p:grpSp>
      <p:graphicFrame>
        <p:nvGraphicFramePr>
          <p:cNvPr id="48" name="Диаграмма 47">
            <a:extLst>
              <a:ext uri="{FF2B5EF4-FFF2-40B4-BE49-F238E27FC236}">
                <a16:creationId xmlns="" xmlns:a16="http://schemas.microsoft.com/office/drawing/2014/main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752994"/>
              </p:ext>
            </p:extLst>
          </p:nvPr>
        </p:nvGraphicFramePr>
        <p:xfrm>
          <a:off x="413148" y="3234353"/>
          <a:ext cx="1595336" cy="88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9" name="Диаграмма 48">
            <a:extLst>
              <a:ext uri="{FF2B5EF4-FFF2-40B4-BE49-F238E27FC236}">
                <a16:creationId xmlns="" xmlns:a16="http://schemas.microsoft.com/office/drawing/2014/main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840884"/>
              </p:ext>
            </p:extLst>
          </p:nvPr>
        </p:nvGraphicFramePr>
        <p:xfrm>
          <a:off x="1822356" y="3210755"/>
          <a:ext cx="2115064" cy="90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95BB6E6-58B1-4CFA-945B-01CE42F1E1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75" y="1677332"/>
            <a:ext cx="803494" cy="797425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4915342" y="2391583"/>
            <a:ext cx="4079586" cy="1181710"/>
            <a:chOff x="381591" y="2547761"/>
            <a:chExt cx="6770504" cy="1078070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525486" y="2774517"/>
              <a:ext cx="6453157" cy="5205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381591" y="2547761"/>
              <a:ext cx="6770504" cy="1078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Решение </a:t>
              </a: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  <a:t>вопросов местного значения, осуществляемое 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  <a:t>с участием средств самообложения граждан</a:t>
              </a:r>
              <a:r>
                <a:rPr lang="ru-RU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  <a:t/>
              </a:r>
              <a:br>
                <a:rPr lang="ru-RU" kern="1200" dirty="0" smtClean="0">
                  <a:solidFill>
                    <a:srgbClr val="FFFFFF"/>
                  </a:solidFill>
                  <a:latin typeface="Montserrat Medium" charset="-52"/>
                  <a:cs typeface="Times New Roman" pitchFamily="18" charset="0"/>
                </a:rPr>
              </a:br>
              <a:endParaRPr lang="ru-RU" kern="1200" dirty="0">
                <a:solidFill>
                  <a:srgbClr val="FFFFFF"/>
                </a:solidFill>
                <a:latin typeface="Montserrat Medium" charset="-52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026171" y="127161"/>
            <a:ext cx="3798919" cy="544672"/>
            <a:chOff x="-1639168" y="2296376"/>
            <a:chExt cx="8832180" cy="570535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-1639168" y="2296376"/>
              <a:ext cx="8832180" cy="570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Скругленный прямоугольник 4"/>
            <p:cNvSpPr/>
            <p:nvPr/>
          </p:nvSpPr>
          <p:spPr>
            <a:xfrm>
              <a:off x="-1474127" y="2324227"/>
              <a:ext cx="8639288" cy="514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315" tIns="0" rIns="190315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>
                  <a:solidFill>
                    <a:srgbClr val="FFFFFF"/>
                  </a:solidFill>
                  <a:latin typeface="Montserrat Medium" charset="-52"/>
                </a:rPr>
                <a:t>Реализация в Удмуртской Республике Молодежное </a:t>
              </a:r>
              <a:r>
                <a:rPr lang="ru-RU" sz="800" b="1" kern="1200" dirty="0">
                  <a:solidFill>
                    <a:srgbClr val="FFFFFF"/>
                  </a:solidFill>
                  <a:latin typeface="Montserrat Medium" charset="-52"/>
                </a:rPr>
                <a:t>инициативное бюджетирование - «АТМОСФЕРА»</a:t>
              </a:r>
            </a:p>
          </p:txBody>
        </p:sp>
      </p:grpSp>
      <p:graphicFrame>
        <p:nvGraphicFramePr>
          <p:cNvPr id="57" name="Диаграмма 56">
            <a:extLst>
              <a:ext uri="{FF2B5EF4-FFF2-40B4-BE49-F238E27FC236}">
                <a16:creationId xmlns="" xmlns:a16="http://schemas.microsoft.com/office/drawing/2014/main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059301"/>
              </p:ext>
            </p:extLst>
          </p:nvPr>
        </p:nvGraphicFramePr>
        <p:xfrm>
          <a:off x="6955135" y="669679"/>
          <a:ext cx="1913906" cy="91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58" name="Диаграмма 57">
            <a:extLst>
              <a:ext uri="{FF2B5EF4-FFF2-40B4-BE49-F238E27FC236}">
                <a16:creationId xmlns="" xmlns:a16="http://schemas.microsoft.com/office/drawing/2014/main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25313"/>
              </p:ext>
            </p:extLst>
          </p:nvPr>
        </p:nvGraphicFramePr>
        <p:xfrm>
          <a:off x="5152417" y="645244"/>
          <a:ext cx="1728802" cy="96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9" name="Диаграмма 58">
            <a:extLst>
              <a:ext uri="{FF2B5EF4-FFF2-40B4-BE49-F238E27FC236}">
                <a16:creationId xmlns="" xmlns:a16="http://schemas.microsoft.com/office/drawing/2014/main" id="{409D0109-E321-4D13-BC89-4F6E70282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372589"/>
              </p:ext>
            </p:extLst>
          </p:nvPr>
        </p:nvGraphicFramePr>
        <p:xfrm>
          <a:off x="4824884" y="3331967"/>
          <a:ext cx="2036313" cy="111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0" name="Диаграмма 59">
            <a:extLst>
              <a:ext uri="{FF2B5EF4-FFF2-40B4-BE49-F238E27FC236}">
                <a16:creationId xmlns:a16="http://schemas.microsoft.com/office/drawing/2014/main" xmlns="" id="{B31E0E23-372A-4CEC-8ADC-C1B6014AA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05347"/>
              </p:ext>
            </p:extLst>
          </p:nvPr>
        </p:nvGraphicFramePr>
        <p:xfrm>
          <a:off x="6880380" y="3348814"/>
          <a:ext cx="1798734" cy="1154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302371" y="1652919"/>
            <a:ext cx="2255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Типология проектов  победивших в 2023: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дорог  - 2 проекта; 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Спортивные и детские площадки – 11 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Уличное освещение – 1;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(тротуар, место выгула собак, ограждения стадиона и школы) – 0 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музыкального оборудования в школу – 0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59788" y="4233675"/>
            <a:ext cx="2765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Типология проектов за 2022 год: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дорог  - 11 проект; 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Благоустройство общественных пространств – 1 проект.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314134" y="1740606"/>
            <a:ext cx="1712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Типология проектов за 2023 год: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спортивного оборудования - 0;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 для молодежи - 9;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мебели и ремонт кабинетов - 0;</a:t>
            </a:r>
          </a:p>
          <a:p>
            <a:pPr defTabSz="914377">
              <a:buFont typeface="Wingdings" pitchFamily="2" charset="2"/>
              <a:buChar char="v"/>
              <a:defRPr/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Обустройство общественных пространств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3;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>
              <a:buFont typeface="Wingdings" pitchFamily="2" charset="2"/>
              <a:buChar char="v"/>
              <a:defRPr/>
            </a:pPr>
            <a:endParaRPr lang="ru-RU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3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781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162"/>
          <p:cNvGrpSpPr/>
          <p:nvPr/>
        </p:nvGrpSpPr>
        <p:grpSpPr>
          <a:xfrm>
            <a:off x="3008451" y="3424335"/>
            <a:ext cx="2699644" cy="1545074"/>
            <a:chOff x="1100138" y="3175"/>
            <a:chExt cx="9985500" cy="6851652"/>
          </a:xfrm>
        </p:grpSpPr>
        <p:sp>
          <p:nvSpPr>
            <p:cNvPr id="1114" name="Google Shape;1114;p162"/>
            <p:cNvSpPr/>
            <p:nvPr/>
          </p:nvSpPr>
          <p:spPr>
            <a:xfrm>
              <a:off x="1100138" y="2852738"/>
              <a:ext cx="9985372" cy="4002089"/>
            </a:xfrm>
            <a:custGeom>
              <a:avLst/>
              <a:gdLst/>
              <a:ahLst/>
              <a:cxnLst/>
              <a:rect l="l" t="t" r="r" b="b"/>
              <a:pathLst>
                <a:path w="3576" h="1432" extrusionOk="0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0" y="976"/>
                    <a:pt x="801" y="1432"/>
                    <a:pt x="1788" y="1432"/>
                  </a:cubicBezTo>
                  <a:cubicBezTo>
                    <a:pt x="2776" y="1432"/>
                    <a:pt x="3576" y="976"/>
                    <a:pt x="3576" y="413"/>
                  </a:cubicBezTo>
                  <a:cubicBezTo>
                    <a:pt x="3576" y="0"/>
                    <a:pt x="3576" y="0"/>
                    <a:pt x="35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294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62"/>
            <p:cNvSpPr/>
            <p:nvPr/>
          </p:nvSpPr>
          <p:spPr>
            <a:xfrm>
              <a:off x="1100138" y="3175"/>
              <a:ext cx="9985500" cy="5697600"/>
            </a:xfrm>
            <a:prstGeom prst="ellipse">
              <a:avLst/>
            </a:prstGeom>
            <a:solidFill>
              <a:srgbClr val="CC4E7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62"/>
            <p:cNvSpPr/>
            <p:nvPr/>
          </p:nvSpPr>
          <p:spPr>
            <a:xfrm>
              <a:off x="2162176" y="609600"/>
              <a:ext cx="7866000" cy="4488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62"/>
            <p:cNvSpPr/>
            <p:nvPr/>
          </p:nvSpPr>
          <p:spPr>
            <a:xfrm>
              <a:off x="3116263" y="1154113"/>
              <a:ext cx="5956200" cy="3398700"/>
            </a:xfrm>
            <a:prstGeom prst="ellipse">
              <a:avLst/>
            </a:prstGeom>
            <a:solidFill>
              <a:srgbClr val="CC4E7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62"/>
            <p:cNvSpPr/>
            <p:nvPr/>
          </p:nvSpPr>
          <p:spPr>
            <a:xfrm>
              <a:off x="4138613" y="1738313"/>
              <a:ext cx="3908400" cy="2230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62"/>
            <p:cNvSpPr/>
            <p:nvPr/>
          </p:nvSpPr>
          <p:spPr>
            <a:xfrm>
              <a:off x="5103813" y="2289175"/>
              <a:ext cx="1977900" cy="1125600"/>
            </a:xfrm>
            <a:prstGeom prst="ellipse">
              <a:avLst/>
            </a:prstGeom>
            <a:solidFill>
              <a:srgbClr val="CC4E7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62"/>
            <p:cNvSpPr/>
            <p:nvPr/>
          </p:nvSpPr>
          <p:spPr>
            <a:xfrm>
              <a:off x="5761038" y="2663825"/>
              <a:ext cx="666600" cy="379500"/>
            </a:xfrm>
            <a:prstGeom prst="ellipse">
              <a:avLst/>
            </a:prstGeom>
            <a:solidFill>
              <a:srgbClr val="7C294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162"/>
          <p:cNvGrpSpPr/>
          <p:nvPr/>
        </p:nvGrpSpPr>
        <p:grpSpPr>
          <a:xfrm>
            <a:off x="762062" y="2388564"/>
            <a:ext cx="7142513" cy="1549368"/>
            <a:chOff x="1644614" y="2876523"/>
            <a:chExt cx="8902547" cy="2675961"/>
          </a:xfrm>
        </p:grpSpPr>
        <p:grpSp>
          <p:nvGrpSpPr>
            <p:cNvPr id="1122" name="Google Shape;1122;p162"/>
            <p:cNvGrpSpPr/>
            <p:nvPr/>
          </p:nvGrpSpPr>
          <p:grpSpPr>
            <a:xfrm>
              <a:off x="1644614" y="2876523"/>
              <a:ext cx="8902547" cy="2425340"/>
              <a:chOff x="1644614" y="2876523"/>
              <a:chExt cx="8902547" cy="2425340"/>
            </a:xfrm>
          </p:grpSpPr>
          <p:grpSp>
            <p:nvGrpSpPr>
              <p:cNvPr id="1123" name="Google Shape;1123;p162"/>
              <p:cNvGrpSpPr/>
              <p:nvPr/>
            </p:nvGrpSpPr>
            <p:grpSpPr>
              <a:xfrm>
                <a:off x="1644614" y="2876523"/>
                <a:ext cx="4451386" cy="2425340"/>
                <a:chOff x="1644614" y="2876523"/>
                <a:chExt cx="4451386" cy="2425340"/>
              </a:xfrm>
            </p:grpSpPr>
            <p:cxnSp>
              <p:nvCxnSpPr>
                <p:cNvPr id="1124" name="Google Shape;1124;p162"/>
                <p:cNvCxnSpPr/>
                <p:nvPr/>
              </p:nvCxnSpPr>
              <p:spPr>
                <a:xfrm flipH="1">
                  <a:off x="1644846" y="2902598"/>
                  <a:ext cx="1500" cy="1380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5" name="Google Shape;1125;p162"/>
                <p:cNvCxnSpPr/>
                <p:nvPr/>
              </p:nvCxnSpPr>
              <p:spPr>
                <a:xfrm rot="10800000">
                  <a:off x="1644614" y="4272897"/>
                  <a:ext cx="4279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6" name="Google Shape;1126;p162"/>
                <p:cNvCxnSpPr/>
                <p:nvPr/>
              </p:nvCxnSpPr>
              <p:spPr>
                <a:xfrm>
                  <a:off x="5915747" y="4272852"/>
                  <a:ext cx="0" cy="1029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7" name="Google Shape;1127;p162"/>
                <p:cNvCxnSpPr/>
                <p:nvPr/>
              </p:nvCxnSpPr>
              <p:spPr>
                <a:xfrm flipH="1">
                  <a:off x="3158705" y="2892553"/>
                  <a:ext cx="1200" cy="1172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8" name="Google Shape;1128;p162"/>
                <p:cNvCxnSpPr/>
                <p:nvPr/>
              </p:nvCxnSpPr>
              <p:spPr>
                <a:xfrm rot="10800000">
                  <a:off x="3158831" y="4064820"/>
                  <a:ext cx="281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29" name="Google Shape;1129;p162"/>
                <p:cNvCxnSpPr/>
                <p:nvPr/>
              </p:nvCxnSpPr>
              <p:spPr>
                <a:xfrm>
                  <a:off x="5975832" y="4064782"/>
                  <a:ext cx="0" cy="1236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0" name="Google Shape;1130;p162"/>
                <p:cNvCxnSpPr/>
                <p:nvPr/>
              </p:nvCxnSpPr>
              <p:spPr>
                <a:xfrm flipH="1">
                  <a:off x="4611345" y="2876523"/>
                  <a:ext cx="600" cy="1045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1" name="Google Shape;1131;p162"/>
                <p:cNvCxnSpPr/>
                <p:nvPr/>
              </p:nvCxnSpPr>
              <p:spPr>
                <a:xfrm rot="10800000">
                  <a:off x="4611516" y="3921897"/>
                  <a:ext cx="1424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2" name="Google Shape;1132;p162"/>
                <p:cNvCxnSpPr/>
                <p:nvPr/>
              </p:nvCxnSpPr>
              <p:spPr>
                <a:xfrm>
                  <a:off x="6035916" y="3921863"/>
                  <a:ext cx="0" cy="1380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3" name="Google Shape;1133;p162"/>
                <p:cNvCxnSpPr/>
                <p:nvPr/>
              </p:nvCxnSpPr>
              <p:spPr>
                <a:xfrm>
                  <a:off x="6096000" y="2892553"/>
                  <a:ext cx="0" cy="2409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34" name="Google Shape;1134;p162"/>
              <p:cNvGrpSpPr/>
              <p:nvPr/>
            </p:nvGrpSpPr>
            <p:grpSpPr>
              <a:xfrm flipH="1">
                <a:off x="6095775" y="2876523"/>
                <a:ext cx="4451386" cy="2425340"/>
                <a:chOff x="1644614" y="2876523"/>
                <a:chExt cx="4451386" cy="2425340"/>
              </a:xfrm>
            </p:grpSpPr>
            <p:cxnSp>
              <p:nvCxnSpPr>
                <p:cNvPr id="1135" name="Google Shape;1135;p162"/>
                <p:cNvCxnSpPr/>
                <p:nvPr/>
              </p:nvCxnSpPr>
              <p:spPr>
                <a:xfrm flipH="1">
                  <a:off x="1644846" y="2892553"/>
                  <a:ext cx="1500" cy="1380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6" name="Google Shape;1136;p162"/>
                <p:cNvCxnSpPr/>
                <p:nvPr/>
              </p:nvCxnSpPr>
              <p:spPr>
                <a:xfrm rot="10800000">
                  <a:off x="1644614" y="4272897"/>
                  <a:ext cx="42798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7" name="Google Shape;1137;p162"/>
                <p:cNvCxnSpPr/>
                <p:nvPr/>
              </p:nvCxnSpPr>
              <p:spPr>
                <a:xfrm>
                  <a:off x="5915747" y="4272852"/>
                  <a:ext cx="0" cy="1029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8" name="Google Shape;1138;p162"/>
                <p:cNvCxnSpPr/>
                <p:nvPr/>
              </p:nvCxnSpPr>
              <p:spPr>
                <a:xfrm flipH="1">
                  <a:off x="3158705" y="2892553"/>
                  <a:ext cx="1200" cy="1172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39" name="Google Shape;1139;p162"/>
                <p:cNvCxnSpPr/>
                <p:nvPr/>
              </p:nvCxnSpPr>
              <p:spPr>
                <a:xfrm rot="10800000">
                  <a:off x="3158831" y="4064820"/>
                  <a:ext cx="281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0" name="Google Shape;1140;p162"/>
                <p:cNvCxnSpPr/>
                <p:nvPr/>
              </p:nvCxnSpPr>
              <p:spPr>
                <a:xfrm>
                  <a:off x="5975832" y="4064782"/>
                  <a:ext cx="0" cy="1236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1" name="Google Shape;1141;p162"/>
                <p:cNvCxnSpPr/>
                <p:nvPr/>
              </p:nvCxnSpPr>
              <p:spPr>
                <a:xfrm flipH="1">
                  <a:off x="4611345" y="2876523"/>
                  <a:ext cx="600" cy="1045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2" name="Google Shape;1142;p162"/>
                <p:cNvCxnSpPr/>
                <p:nvPr/>
              </p:nvCxnSpPr>
              <p:spPr>
                <a:xfrm rot="10800000">
                  <a:off x="4611516" y="3921897"/>
                  <a:ext cx="1424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3" name="Google Shape;1143;p162"/>
                <p:cNvCxnSpPr/>
                <p:nvPr/>
              </p:nvCxnSpPr>
              <p:spPr>
                <a:xfrm>
                  <a:off x="6035916" y="3921863"/>
                  <a:ext cx="0" cy="1380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144" name="Google Shape;1144;p162"/>
                <p:cNvCxnSpPr/>
                <p:nvPr/>
              </p:nvCxnSpPr>
              <p:spPr>
                <a:xfrm>
                  <a:off x="6096000" y="2892553"/>
                  <a:ext cx="0" cy="2409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145" name="Google Shape;1145;p162"/>
            <p:cNvSpPr/>
            <p:nvPr/>
          </p:nvSpPr>
          <p:spPr>
            <a:xfrm rot="5400000">
              <a:off x="5747972" y="4683441"/>
              <a:ext cx="689060" cy="1049027"/>
            </a:xfrm>
            <a:custGeom>
              <a:avLst/>
              <a:gdLst/>
              <a:ahLst/>
              <a:cxnLst/>
              <a:rect l="l" t="t" r="r" b="b"/>
              <a:pathLst>
                <a:path w="982" h="1495" extrusionOk="0">
                  <a:moveTo>
                    <a:pt x="33" y="0"/>
                  </a:moveTo>
                  <a:lnTo>
                    <a:pt x="49" y="2"/>
                  </a:lnTo>
                  <a:lnTo>
                    <a:pt x="68" y="9"/>
                  </a:lnTo>
                  <a:lnTo>
                    <a:pt x="89" y="22"/>
                  </a:lnTo>
                  <a:lnTo>
                    <a:pt x="947" y="680"/>
                  </a:lnTo>
                  <a:lnTo>
                    <a:pt x="965" y="697"/>
                  </a:lnTo>
                  <a:lnTo>
                    <a:pt x="976" y="716"/>
                  </a:lnTo>
                  <a:lnTo>
                    <a:pt x="982" y="737"/>
                  </a:lnTo>
                  <a:lnTo>
                    <a:pt x="982" y="757"/>
                  </a:lnTo>
                  <a:lnTo>
                    <a:pt x="976" y="779"/>
                  </a:lnTo>
                  <a:lnTo>
                    <a:pt x="965" y="798"/>
                  </a:lnTo>
                  <a:lnTo>
                    <a:pt x="947" y="816"/>
                  </a:lnTo>
                  <a:lnTo>
                    <a:pt x="89" y="1473"/>
                  </a:lnTo>
                  <a:lnTo>
                    <a:pt x="68" y="1486"/>
                  </a:lnTo>
                  <a:lnTo>
                    <a:pt x="49" y="1494"/>
                  </a:lnTo>
                  <a:lnTo>
                    <a:pt x="33" y="1495"/>
                  </a:lnTo>
                  <a:lnTo>
                    <a:pt x="20" y="1491"/>
                  </a:lnTo>
                  <a:lnTo>
                    <a:pt x="8" y="1481"/>
                  </a:lnTo>
                  <a:lnTo>
                    <a:pt x="3" y="1466"/>
                  </a:lnTo>
                  <a:lnTo>
                    <a:pt x="0" y="1445"/>
                  </a:lnTo>
                  <a:lnTo>
                    <a:pt x="0" y="50"/>
                  </a:lnTo>
                  <a:lnTo>
                    <a:pt x="3" y="29"/>
                  </a:lnTo>
                  <a:lnTo>
                    <a:pt x="8" y="15"/>
                  </a:lnTo>
                  <a:lnTo>
                    <a:pt x="20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2471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6" name="Google Shape;1146;p162"/>
          <p:cNvSpPr/>
          <p:nvPr/>
        </p:nvSpPr>
        <p:spPr>
          <a:xfrm>
            <a:off x="436322" y="1979615"/>
            <a:ext cx="806700" cy="862500"/>
          </a:xfrm>
          <a:prstGeom prst="rect">
            <a:avLst/>
          </a:prstGeom>
          <a:gradFill>
            <a:gsLst>
              <a:gs pos="0">
                <a:srgbClr val="000000">
                  <a:alpha val="9803"/>
                </a:srgbClr>
              </a:gs>
              <a:gs pos="1000">
                <a:srgbClr val="000000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62"/>
          <p:cNvSpPr/>
          <p:nvPr/>
        </p:nvSpPr>
        <p:spPr>
          <a:xfrm>
            <a:off x="436716" y="1581131"/>
            <a:ext cx="808200" cy="810900"/>
          </a:xfrm>
          <a:prstGeom prst="ellipse">
            <a:avLst/>
          </a:prstGeom>
          <a:solidFill>
            <a:srgbClr val="D9D2E9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8" name="Google Shape;1148;p162"/>
          <p:cNvGrpSpPr/>
          <p:nvPr/>
        </p:nvGrpSpPr>
        <p:grpSpPr>
          <a:xfrm>
            <a:off x="6925011" y="1617224"/>
            <a:ext cx="808622" cy="1260926"/>
            <a:chOff x="4201445" y="1371600"/>
            <a:chExt cx="1079026" cy="1677210"/>
          </a:xfrm>
        </p:grpSpPr>
        <p:sp>
          <p:nvSpPr>
            <p:cNvPr id="1149" name="Google Shape;1149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1" name="Google Shape;1151;p162"/>
          <p:cNvGrpSpPr/>
          <p:nvPr/>
        </p:nvGrpSpPr>
        <p:grpSpPr>
          <a:xfrm>
            <a:off x="5895623" y="1608311"/>
            <a:ext cx="808622" cy="1260926"/>
            <a:chOff x="4201445" y="1371600"/>
            <a:chExt cx="1079026" cy="1677210"/>
          </a:xfrm>
        </p:grpSpPr>
        <p:sp>
          <p:nvSpPr>
            <p:cNvPr id="1152" name="Google Shape;1152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4" name="Google Shape;1154;p162"/>
          <p:cNvGrpSpPr/>
          <p:nvPr/>
        </p:nvGrpSpPr>
        <p:grpSpPr>
          <a:xfrm>
            <a:off x="4885517" y="1601649"/>
            <a:ext cx="808622" cy="1260926"/>
            <a:chOff x="4201445" y="1371600"/>
            <a:chExt cx="1079026" cy="1677210"/>
          </a:xfrm>
        </p:grpSpPr>
        <p:sp>
          <p:nvSpPr>
            <p:cNvPr id="1155" name="Google Shape;1155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7" name="Google Shape;1157;p162"/>
          <p:cNvGrpSpPr/>
          <p:nvPr/>
        </p:nvGrpSpPr>
        <p:grpSpPr>
          <a:xfrm>
            <a:off x="3763381" y="1599561"/>
            <a:ext cx="808622" cy="1260926"/>
            <a:chOff x="4201445" y="1371600"/>
            <a:chExt cx="1079026" cy="1677210"/>
          </a:xfrm>
        </p:grpSpPr>
        <p:sp>
          <p:nvSpPr>
            <p:cNvPr id="1158" name="Google Shape;1158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0" name="Google Shape;1160;p162"/>
          <p:cNvGrpSpPr/>
          <p:nvPr/>
        </p:nvGrpSpPr>
        <p:grpSpPr>
          <a:xfrm>
            <a:off x="2605296" y="1579536"/>
            <a:ext cx="808622" cy="1260926"/>
            <a:chOff x="4201445" y="1371600"/>
            <a:chExt cx="1079026" cy="1677210"/>
          </a:xfrm>
        </p:grpSpPr>
        <p:sp>
          <p:nvSpPr>
            <p:cNvPr id="1161" name="Google Shape;1161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3" name="Google Shape;1163;p162"/>
          <p:cNvSpPr/>
          <p:nvPr/>
        </p:nvSpPr>
        <p:spPr>
          <a:xfrm>
            <a:off x="1549407" y="1981440"/>
            <a:ext cx="806700" cy="862500"/>
          </a:xfrm>
          <a:prstGeom prst="rect">
            <a:avLst/>
          </a:prstGeom>
          <a:gradFill>
            <a:gsLst>
              <a:gs pos="0">
                <a:srgbClr val="000000">
                  <a:alpha val="9803"/>
                </a:srgbClr>
              </a:gs>
              <a:gs pos="1000">
                <a:srgbClr val="000000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162"/>
          <p:cNvSpPr/>
          <p:nvPr/>
        </p:nvSpPr>
        <p:spPr>
          <a:xfrm>
            <a:off x="1549802" y="1582956"/>
            <a:ext cx="808200" cy="810900"/>
          </a:xfrm>
          <a:prstGeom prst="ellipse">
            <a:avLst/>
          </a:prstGeom>
          <a:solidFill>
            <a:srgbClr val="D9D2E9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5" name="Google Shape;1165;p162"/>
          <p:cNvGrpSpPr/>
          <p:nvPr/>
        </p:nvGrpSpPr>
        <p:grpSpPr>
          <a:xfrm>
            <a:off x="703623" y="1685532"/>
            <a:ext cx="276079" cy="250575"/>
            <a:chOff x="4024313" y="1374776"/>
            <a:chExt cx="368400" cy="333300"/>
          </a:xfrm>
        </p:grpSpPr>
        <p:sp>
          <p:nvSpPr>
            <p:cNvPr id="1166" name="Google Shape;1166;p162"/>
            <p:cNvSpPr/>
            <p:nvPr/>
          </p:nvSpPr>
          <p:spPr>
            <a:xfrm>
              <a:off x="4024313" y="1427163"/>
              <a:ext cx="368400" cy="1761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62"/>
            <p:cNvSpPr/>
            <p:nvPr/>
          </p:nvSpPr>
          <p:spPr>
            <a:xfrm>
              <a:off x="4041776" y="1603376"/>
              <a:ext cx="333300" cy="1047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62"/>
            <p:cNvSpPr/>
            <p:nvPr/>
          </p:nvSpPr>
          <p:spPr>
            <a:xfrm>
              <a:off x="4146551" y="1374776"/>
              <a:ext cx="123900" cy="525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62"/>
            <p:cNvSpPr/>
            <p:nvPr/>
          </p:nvSpPr>
          <p:spPr>
            <a:xfrm>
              <a:off x="4165601" y="1568451"/>
              <a:ext cx="87300" cy="87300"/>
            </a:xfrm>
            <a:prstGeom prst="rect">
              <a:avLst/>
            </a:pr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0" name="Google Shape;1170;p162"/>
          <p:cNvGrpSpPr/>
          <p:nvPr/>
        </p:nvGrpSpPr>
        <p:grpSpPr>
          <a:xfrm>
            <a:off x="4028122" y="1658626"/>
            <a:ext cx="293849" cy="244664"/>
            <a:chOff x="4767263" y="1379538"/>
            <a:chExt cx="392112" cy="325438"/>
          </a:xfrm>
        </p:grpSpPr>
        <p:sp>
          <p:nvSpPr>
            <p:cNvPr id="1171" name="Google Shape;1171;p162"/>
            <p:cNvSpPr/>
            <p:nvPr/>
          </p:nvSpPr>
          <p:spPr>
            <a:xfrm>
              <a:off x="4767263" y="1387476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73" h="72" extrusionOk="0">
                  <a:moveTo>
                    <a:pt x="70" y="23"/>
                  </a:moveTo>
                  <a:cubicBezTo>
                    <a:pt x="72" y="27"/>
                    <a:pt x="73" y="31"/>
                    <a:pt x="73" y="36"/>
                  </a:cubicBezTo>
                  <a:cubicBezTo>
                    <a:pt x="73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7" y="0"/>
                    <a:pt x="56" y="4"/>
                    <a:pt x="63" y="11"/>
                  </a:cubicBez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62"/>
            <p:cNvSpPr/>
            <p:nvPr/>
          </p:nvSpPr>
          <p:spPr>
            <a:xfrm>
              <a:off x="4814888" y="1436688"/>
              <a:ext cx="217487" cy="219075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49" y="17"/>
                  </a:moveTo>
                  <a:cubicBezTo>
                    <a:pt x="50" y="20"/>
                    <a:pt x="50" y="22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ubicBezTo>
                    <a:pt x="12" y="50"/>
                    <a:pt x="0" y="39"/>
                    <a:pt x="0" y="25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2" y="0"/>
                    <a:pt x="38" y="3"/>
                    <a:pt x="43" y="7"/>
                  </a:cubicBez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62"/>
            <p:cNvSpPr/>
            <p:nvPr/>
          </p:nvSpPr>
          <p:spPr>
            <a:xfrm>
              <a:off x="4864100" y="1479551"/>
              <a:ext cx="125412" cy="128588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13"/>
                  </a:moveTo>
                  <a:cubicBezTo>
                    <a:pt x="29" y="14"/>
                    <a:pt x="29" y="14"/>
                    <a:pt x="29" y="15"/>
                  </a:cubicBezTo>
                  <a:cubicBezTo>
                    <a:pt x="29" y="23"/>
                    <a:pt x="22" y="29"/>
                    <a:pt x="14" y="29"/>
                  </a:cubicBez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7" y="0"/>
                    <a:pt x="20" y="1"/>
                    <a:pt x="22" y="3"/>
                  </a:cubicBezTo>
                  <a:cubicBezTo>
                    <a:pt x="22" y="3"/>
                    <a:pt x="23" y="3"/>
                    <a:pt x="23" y="3"/>
                  </a:cubicBez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74" name="Google Shape;1174;p162"/>
            <p:cNvCxnSpPr/>
            <p:nvPr/>
          </p:nvCxnSpPr>
          <p:spPr>
            <a:xfrm rot="10800000" flipH="1">
              <a:off x="4929188" y="1449363"/>
              <a:ext cx="152400" cy="9210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75" name="Google Shape;1175;p162"/>
            <p:cNvSpPr/>
            <p:nvPr/>
          </p:nvSpPr>
          <p:spPr>
            <a:xfrm>
              <a:off x="5081588" y="1379538"/>
              <a:ext cx="77787" cy="87313"/>
            </a:xfrm>
            <a:custGeom>
              <a:avLst/>
              <a:gdLst/>
              <a:ahLst/>
              <a:cxnLst/>
              <a:rect l="l" t="t" r="r" b="b"/>
              <a:pathLst>
                <a:path w="49" h="55" extrusionOk="0">
                  <a:moveTo>
                    <a:pt x="27" y="55"/>
                  </a:moveTo>
                  <a:lnTo>
                    <a:pt x="0" y="44"/>
                  </a:lnTo>
                  <a:lnTo>
                    <a:pt x="0" y="13"/>
                  </a:lnTo>
                  <a:lnTo>
                    <a:pt x="21" y="0"/>
                  </a:lnTo>
                  <a:lnTo>
                    <a:pt x="24" y="27"/>
                  </a:lnTo>
                  <a:lnTo>
                    <a:pt x="49" y="41"/>
                  </a:lnTo>
                  <a:lnTo>
                    <a:pt x="27" y="55"/>
                  </a:lnTo>
                  <a:close/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62"/>
            <p:cNvSpPr/>
            <p:nvPr/>
          </p:nvSpPr>
          <p:spPr>
            <a:xfrm>
              <a:off x="4911725" y="1531938"/>
              <a:ext cx="30300" cy="27000"/>
            </a:xfrm>
            <a:prstGeom prst="ellipse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7" name="Google Shape;1177;p162"/>
          <p:cNvGrpSpPr/>
          <p:nvPr/>
        </p:nvGrpSpPr>
        <p:grpSpPr>
          <a:xfrm>
            <a:off x="2870496" y="1677781"/>
            <a:ext cx="275901" cy="269713"/>
            <a:chOff x="7805738" y="1401763"/>
            <a:chExt cx="368163" cy="282600"/>
          </a:xfrm>
        </p:grpSpPr>
        <p:sp>
          <p:nvSpPr>
            <p:cNvPr id="1178" name="Google Shape;1178;p162"/>
            <p:cNvSpPr/>
            <p:nvPr/>
          </p:nvSpPr>
          <p:spPr>
            <a:xfrm>
              <a:off x="7805738" y="1455738"/>
              <a:ext cx="122100" cy="2286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62"/>
            <p:cNvSpPr/>
            <p:nvPr/>
          </p:nvSpPr>
          <p:spPr>
            <a:xfrm>
              <a:off x="7927976" y="1401763"/>
              <a:ext cx="123900" cy="2826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62"/>
            <p:cNvSpPr/>
            <p:nvPr/>
          </p:nvSpPr>
          <p:spPr>
            <a:xfrm>
              <a:off x="8051801" y="1455738"/>
              <a:ext cx="122100" cy="2286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62"/>
            <p:cNvSpPr/>
            <p:nvPr/>
          </p:nvSpPr>
          <p:spPr>
            <a:xfrm>
              <a:off x="7840663" y="1490663"/>
              <a:ext cx="52500" cy="714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62"/>
            <p:cNvSpPr/>
            <p:nvPr/>
          </p:nvSpPr>
          <p:spPr>
            <a:xfrm>
              <a:off x="8086726" y="1490663"/>
              <a:ext cx="52500" cy="714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62"/>
            <p:cNvSpPr/>
            <p:nvPr/>
          </p:nvSpPr>
          <p:spPr>
            <a:xfrm>
              <a:off x="7964488" y="1438276"/>
              <a:ext cx="52500" cy="873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4" name="Google Shape;1184;p162"/>
            <p:cNvCxnSpPr/>
            <p:nvPr/>
          </p:nvCxnSpPr>
          <p:spPr>
            <a:xfrm>
              <a:off x="7850188" y="1597026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162"/>
            <p:cNvCxnSpPr/>
            <p:nvPr/>
          </p:nvCxnSpPr>
          <p:spPr>
            <a:xfrm>
              <a:off x="7850188" y="1631951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6" name="Google Shape;1186;p162"/>
            <p:cNvCxnSpPr/>
            <p:nvPr/>
          </p:nvCxnSpPr>
          <p:spPr>
            <a:xfrm>
              <a:off x="8094663" y="1597026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162"/>
            <p:cNvCxnSpPr/>
            <p:nvPr/>
          </p:nvCxnSpPr>
          <p:spPr>
            <a:xfrm>
              <a:off x="8094663" y="1631951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162"/>
            <p:cNvCxnSpPr/>
            <p:nvPr/>
          </p:nvCxnSpPr>
          <p:spPr>
            <a:xfrm>
              <a:off x="7972426" y="1562101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162"/>
            <p:cNvCxnSpPr/>
            <p:nvPr/>
          </p:nvCxnSpPr>
          <p:spPr>
            <a:xfrm>
              <a:off x="7972426" y="1597026"/>
              <a:ext cx="348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90" name="Google Shape;1190;p162"/>
          <p:cNvGrpSpPr/>
          <p:nvPr/>
        </p:nvGrpSpPr>
        <p:grpSpPr>
          <a:xfrm>
            <a:off x="6226429" y="1685535"/>
            <a:ext cx="183210" cy="282761"/>
            <a:chOff x="9378951" y="1349376"/>
            <a:chExt cx="244475" cy="376112"/>
          </a:xfrm>
        </p:grpSpPr>
        <p:sp>
          <p:nvSpPr>
            <p:cNvPr id="1191" name="Google Shape;1191;p162"/>
            <p:cNvSpPr/>
            <p:nvPr/>
          </p:nvSpPr>
          <p:spPr>
            <a:xfrm>
              <a:off x="9378951" y="1349376"/>
              <a:ext cx="244475" cy="271463"/>
            </a:xfrm>
            <a:custGeom>
              <a:avLst/>
              <a:gdLst/>
              <a:ahLst/>
              <a:cxnLst/>
              <a:rect l="l" t="t" r="r" b="b"/>
              <a:pathLst>
                <a:path w="55" h="62" extrusionOk="0">
                  <a:moveTo>
                    <a:pt x="11" y="62"/>
                  </a:moveTo>
                  <a:cubicBezTo>
                    <a:pt x="11" y="62"/>
                    <a:pt x="15" y="56"/>
                    <a:pt x="13" y="50"/>
                  </a:cubicBezTo>
                  <a:cubicBezTo>
                    <a:pt x="10" y="45"/>
                    <a:pt x="0" y="37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4" y="0"/>
                    <a:pt x="55" y="13"/>
                    <a:pt x="55" y="28"/>
                  </a:cubicBezTo>
                  <a:cubicBezTo>
                    <a:pt x="55" y="38"/>
                    <a:pt x="46" y="45"/>
                    <a:pt x="43" y="50"/>
                  </a:cubicBezTo>
                  <a:cubicBezTo>
                    <a:pt x="40" y="54"/>
                    <a:pt x="43" y="62"/>
                    <a:pt x="43" y="62"/>
                  </a:cubicBezTo>
                  <a:lnTo>
                    <a:pt x="11" y="62"/>
                  </a:lnTo>
                  <a:close/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2" name="Google Shape;1192;p162"/>
            <p:cNvCxnSpPr/>
            <p:nvPr/>
          </p:nvCxnSpPr>
          <p:spPr>
            <a:xfrm>
              <a:off x="9436101" y="1655763"/>
              <a:ext cx="1254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162"/>
            <p:cNvCxnSpPr/>
            <p:nvPr/>
          </p:nvCxnSpPr>
          <p:spPr>
            <a:xfrm>
              <a:off x="9453563" y="1690688"/>
              <a:ext cx="90600" cy="0"/>
            </a:xfrm>
            <a:prstGeom prst="straightConnector1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4" name="Google Shape;1194;p162"/>
            <p:cNvSpPr/>
            <p:nvPr/>
          </p:nvSpPr>
          <p:spPr>
            <a:xfrm>
              <a:off x="9431338" y="1479551"/>
              <a:ext cx="49213" cy="131763"/>
            </a:xfrm>
            <a:custGeom>
              <a:avLst/>
              <a:gdLst/>
              <a:ahLst/>
              <a:cxnLst/>
              <a:rect l="l" t="t" r="r" b="b"/>
              <a:pathLst>
                <a:path w="31" h="83" extrusionOk="0">
                  <a:moveTo>
                    <a:pt x="31" y="83"/>
                  </a:moveTo>
                  <a:lnTo>
                    <a:pt x="31" y="56"/>
                  </a:lnTo>
                  <a:lnTo>
                    <a:pt x="0" y="0"/>
                  </a:ln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62"/>
            <p:cNvSpPr/>
            <p:nvPr/>
          </p:nvSpPr>
          <p:spPr>
            <a:xfrm>
              <a:off x="9517063" y="1479551"/>
              <a:ext cx="49213" cy="131763"/>
            </a:xfrm>
            <a:custGeom>
              <a:avLst/>
              <a:gdLst/>
              <a:ahLst/>
              <a:cxnLst/>
              <a:rect l="l" t="t" r="r" b="b"/>
              <a:pathLst>
                <a:path w="31" h="83" extrusionOk="0">
                  <a:moveTo>
                    <a:pt x="0" y="83"/>
                  </a:moveTo>
                  <a:lnTo>
                    <a:pt x="0" y="56"/>
                  </a:lnTo>
                  <a:lnTo>
                    <a:pt x="31" y="0"/>
                  </a:ln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62"/>
            <p:cNvSpPr/>
            <p:nvPr/>
          </p:nvSpPr>
          <p:spPr>
            <a:xfrm>
              <a:off x="9458326" y="1462088"/>
              <a:ext cx="80963" cy="26988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0" y="3"/>
                  </a:moveTo>
                  <a:lnTo>
                    <a:pt x="12" y="17"/>
                  </a:lnTo>
                  <a:lnTo>
                    <a:pt x="26" y="3"/>
                  </a:lnTo>
                  <a:lnTo>
                    <a:pt x="37" y="17"/>
                  </a:lnTo>
                  <a:lnTo>
                    <a:pt x="51" y="0"/>
                  </a:lnTo>
                </a:path>
              </a:pathLst>
            </a:cu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62"/>
            <p:cNvSpPr/>
            <p:nvPr/>
          </p:nvSpPr>
          <p:spPr>
            <a:xfrm>
              <a:off x="9428163" y="1620838"/>
              <a:ext cx="142800" cy="348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62"/>
            <p:cNvSpPr/>
            <p:nvPr/>
          </p:nvSpPr>
          <p:spPr>
            <a:xfrm>
              <a:off x="9445626" y="1655763"/>
              <a:ext cx="106500" cy="348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62"/>
            <p:cNvSpPr/>
            <p:nvPr/>
          </p:nvSpPr>
          <p:spPr>
            <a:xfrm>
              <a:off x="9463088" y="1690688"/>
              <a:ext cx="71400" cy="34800"/>
            </a:xfrm>
            <a:prstGeom prst="rect">
              <a:avLst/>
            </a:prstGeom>
            <a:noFill/>
            <a:ln w="174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0" name="Google Shape;1200;p162"/>
          <p:cNvGrpSpPr/>
          <p:nvPr/>
        </p:nvGrpSpPr>
        <p:grpSpPr>
          <a:xfrm>
            <a:off x="5131476" y="1623743"/>
            <a:ext cx="287901" cy="269727"/>
            <a:chOff x="10067926" y="1362076"/>
            <a:chExt cx="384175" cy="358775"/>
          </a:xfrm>
        </p:grpSpPr>
        <p:sp>
          <p:nvSpPr>
            <p:cNvPr id="1201" name="Google Shape;1201;p162"/>
            <p:cNvSpPr/>
            <p:nvPr/>
          </p:nvSpPr>
          <p:spPr>
            <a:xfrm>
              <a:off x="10172701" y="1457326"/>
              <a:ext cx="152400" cy="158750"/>
            </a:xfrm>
            <a:custGeom>
              <a:avLst/>
              <a:gdLst/>
              <a:ahLst/>
              <a:cxnLst/>
              <a:rect l="l" t="t" r="r" b="b"/>
              <a:pathLst>
                <a:path w="35" h="36" extrusionOk="0">
                  <a:moveTo>
                    <a:pt x="14" y="36"/>
                  </a:moveTo>
                  <a:cubicBezTo>
                    <a:pt x="6" y="34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6" y="0"/>
                    <a:pt x="32" y="4"/>
                    <a:pt x="35" y="11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62"/>
            <p:cNvSpPr/>
            <p:nvPr/>
          </p:nvSpPr>
          <p:spPr>
            <a:xfrm>
              <a:off x="10282238" y="1663701"/>
              <a:ext cx="42863" cy="17463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7" y="2"/>
                    <a:pt x="10" y="0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62"/>
            <p:cNvSpPr/>
            <p:nvPr/>
          </p:nvSpPr>
          <p:spPr>
            <a:xfrm>
              <a:off x="10177463" y="1404938"/>
              <a:ext cx="38100" cy="14288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0" y="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2" y="2"/>
                    <a:pt x="0" y="3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62"/>
            <p:cNvSpPr/>
            <p:nvPr/>
          </p:nvSpPr>
          <p:spPr>
            <a:xfrm>
              <a:off x="10110788" y="1466851"/>
              <a:ext cx="17463" cy="39688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0" y="9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9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62"/>
            <p:cNvSpPr/>
            <p:nvPr/>
          </p:nvSpPr>
          <p:spPr>
            <a:xfrm>
              <a:off x="10172701" y="1663701"/>
              <a:ext cx="42863" cy="17463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1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6" y="3"/>
                    <a:pt x="10" y="4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62"/>
            <p:cNvSpPr/>
            <p:nvPr/>
          </p:nvSpPr>
          <p:spPr>
            <a:xfrm>
              <a:off x="10282238" y="1401763"/>
              <a:ext cx="42863" cy="17463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0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2"/>
                    <a:pt x="3" y="1"/>
                    <a:pt x="0" y="0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62"/>
            <p:cNvSpPr/>
            <p:nvPr/>
          </p:nvSpPr>
          <p:spPr>
            <a:xfrm>
              <a:off x="10369551" y="1466851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3" y="5"/>
                  </a:moveTo>
                  <a:cubicBezTo>
                    <a:pt x="2" y="3"/>
                    <a:pt x="1" y="1"/>
                    <a:pt x="0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62"/>
            <p:cNvSpPr/>
            <p:nvPr/>
          </p:nvSpPr>
          <p:spPr>
            <a:xfrm>
              <a:off x="10110788" y="1576388"/>
              <a:ext cx="17463" cy="39688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4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4" y="9"/>
                  </a:cubicBezTo>
                  <a:close/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62"/>
            <p:cNvSpPr/>
            <p:nvPr/>
          </p:nvSpPr>
          <p:spPr>
            <a:xfrm>
              <a:off x="10215563" y="1362076"/>
              <a:ext cx="66675" cy="3968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5" y="9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62"/>
            <p:cNvSpPr/>
            <p:nvPr/>
          </p:nvSpPr>
          <p:spPr>
            <a:xfrm>
              <a:off x="10215563" y="1681163"/>
              <a:ext cx="66675" cy="3968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3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9"/>
                    <a:pt x="15" y="7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62"/>
            <p:cNvSpPr/>
            <p:nvPr/>
          </p:nvSpPr>
          <p:spPr>
            <a:xfrm>
              <a:off x="10067926" y="1506538"/>
              <a:ext cx="39688" cy="69850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9" y="16"/>
                    <a:pt x="9" y="16"/>
                    <a:pt x="9" y="16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62"/>
            <p:cNvSpPr/>
            <p:nvPr/>
          </p:nvSpPr>
          <p:spPr>
            <a:xfrm>
              <a:off x="10325101" y="1620838"/>
              <a:ext cx="66675" cy="65088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0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4" y="15"/>
                    <a:pt x="9" y="15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5" y="8"/>
                    <a:pt x="15" y="4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62"/>
            <p:cNvSpPr/>
            <p:nvPr/>
          </p:nvSpPr>
          <p:spPr>
            <a:xfrm>
              <a:off x="10107613" y="1397001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6" y="5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1" y="0"/>
                    <a:pt x="6" y="0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7"/>
                    <a:pt x="0" y="11"/>
                    <a:pt x="3" y="14"/>
                  </a:cubicBezTo>
                  <a:cubicBezTo>
                    <a:pt x="5" y="16"/>
                    <a:pt x="5" y="16"/>
                    <a:pt x="5" y="16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62"/>
            <p:cNvSpPr/>
            <p:nvPr/>
          </p:nvSpPr>
          <p:spPr>
            <a:xfrm>
              <a:off x="10325101" y="1397001"/>
              <a:ext cx="66675" cy="6985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10" y="16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5" y="11"/>
                    <a:pt x="15" y="7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0"/>
                    <a:pt x="4" y="0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62"/>
            <p:cNvSpPr/>
            <p:nvPr/>
          </p:nvSpPr>
          <p:spPr>
            <a:xfrm>
              <a:off x="10107613" y="1616076"/>
              <a:ext cx="65088" cy="6985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5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0" y="5"/>
                    <a:pt x="0" y="9"/>
                    <a:pt x="3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11" y="16"/>
                    <a:pt x="13" y="13"/>
                  </a:cubicBezTo>
                  <a:cubicBezTo>
                    <a:pt x="15" y="11"/>
                    <a:pt x="15" y="11"/>
                    <a:pt x="15" y="11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62"/>
            <p:cNvSpPr/>
            <p:nvPr/>
          </p:nvSpPr>
          <p:spPr>
            <a:xfrm>
              <a:off x="10304463" y="1493838"/>
              <a:ext cx="147638" cy="134938"/>
            </a:xfrm>
            <a:custGeom>
              <a:avLst/>
              <a:gdLst/>
              <a:ahLst/>
              <a:cxnLst/>
              <a:rect l="l" t="t" r="r" b="b"/>
              <a:pathLst>
                <a:path w="93" h="85" extrusionOk="0">
                  <a:moveTo>
                    <a:pt x="0" y="38"/>
                  </a:moveTo>
                  <a:lnTo>
                    <a:pt x="93" y="0"/>
                  </a:lnTo>
                  <a:lnTo>
                    <a:pt x="93" y="44"/>
                  </a:lnTo>
                  <a:lnTo>
                    <a:pt x="0" y="85"/>
                  </a:lnTo>
                  <a:lnTo>
                    <a:pt x="0" y="85"/>
                  </a:ln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62"/>
            <p:cNvSpPr/>
            <p:nvPr/>
          </p:nvSpPr>
          <p:spPr>
            <a:xfrm>
              <a:off x="10215563" y="1489076"/>
              <a:ext cx="88900" cy="122238"/>
            </a:xfrm>
            <a:custGeom>
              <a:avLst/>
              <a:gdLst/>
              <a:ahLst/>
              <a:cxnLst/>
              <a:rect l="l" t="t" r="r" b="b"/>
              <a:pathLst>
                <a:path w="20" h="28" extrusionOk="0">
                  <a:moveTo>
                    <a:pt x="10" y="28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20" y="15"/>
                    <a:pt x="20" y="15"/>
                    <a:pt x="20" y="15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62"/>
            <p:cNvSpPr/>
            <p:nvPr/>
          </p:nvSpPr>
          <p:spPr>
            <a:xfrm>
              <a:off x="10260013" y="1611313"/>
              <a:ext cx="44450" cy="26988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6" y="6"/>
                    <a:pt x="2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74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9" name="Google Shape;1219;p162"/>
          <p:cNvSpPr txBox="1"/>
          <p:nvPr/>
        </p:nvSpPr>
        <p:spPr>
          <a:xfrm>
            <a:off x="371575" y="1148363"/>
            <a:ext cx="912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Эффективный муниципалитет</a:t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0" name="Google Shape;1220;p162"/>
          <p:cNvSpPr txBox="1"/>
          <p:nvPr/>
        </p:nvSpPr>
        <p:spPr>
          <a:xfrm>
            <a:off x="1571675" y="1150198"/>
            <a:ext cx="8082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Перевод на клининг уборщиц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1" name="Google Shape;1221;p162"/>
          <p:cNvSpPr txBox="1"/>
          <p:nvPr/>
        </p:nvSpPr>
        <p:spPr>
          <a:xfrm>
            <a:off x="-1" y="424050"/>
            <a:ext cx="9227127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Оптимизационные мероприятия муниципального образования в период с 2018 по </a:t>
            </a:r>
            <a:r>
              <a:rPr lang="ru" b="1" dirty="0" smtClean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2022 </a:t>
            </a:r>
            <a:r>
              <a:rPr lang="ru" b="1" dirty="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</a:t>
            </a:r>
            <a:endParaRPr b="1" dirty="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2" name="Google Shape;1222;p162"/>
          <p:cNvSpPr txBox="1"/>
          <p:nvPr/>
        </p:nvSpPr>
        <p:spPr>
          <a:xfrm>
            <a:off x="280438" y="1887550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6,6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3" name="Google Shape;1223;p162"/>
          <p:cNvSpPr txBox="1"/>
          <p:nvPr/>
        </p:nvSpPr>
        <p:spPr>
          <a:xfrm>
            <a:off x="1395750" y="1887538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6,8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4" name="Google Shape;1224;p162"/>
          <p:cNvSpPr txBox="1"/>
          <p:nvPr/>
        </p:nvSpPr>
        <p:spPr>
          <a:xfrm>
            <a:off x="2586563" y="1074950"/>
            <a:ext cx="912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Оптимизация численности в муниципальных учреждениях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5" name="Google Shape;1225;p162"/>
          <p:cNvSpPr txBox="1"/>
          <p:nvPr/>
        </p:nvSpPr>
        <p:spPr>
          <a:xfrm>
            <a:off x="3705550" y="1180775"/>
            <a:ext cx="9123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Централизация бухгалтерии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6" name="Google Shape;1226;p162"/>
          <p:cNvSpPr txBox="1"/>
          <p:nvPr/>
        </p:nvSpPr>
        <p:spPr>
          <a:xfrm>
            <a:off x="4862488" y="1107350"/>
            <a:ext cx="80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Перевод школьных столовых на аутсорсинг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7" name="Google Shape;1227;p162"/>
          <p:cNvSpPr txBox="1"/>
          <p:nvPr/>
        </p:nvSpPr>
        <p:spPr>
          <a:xfrm>
            <a:off x="5915350" y="1097822"/>
            <a:ext cx="808200" cy="4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Ремонт столовых за счет аутсорсера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8" name="Google Shape;1228;p162"/>
          <p:cNvSpPr txBox="1"/>
          <p:nvPr/>
        </p:nvSpPr>
        <p:spPr>
          <a:xfrm>
            <a:off x="6892225" y="1112988"/>
            <a:ext cx="9732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Закупка продукции у местных производителей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1229" name="Google Shape;1229;p162"/>
          <p:cNvGrpSpPr/>
          <p:nvPr/>
        </p:nvGrpSpPr>
        <p:grpSpPr>
          <a:xfrm>
            <a:off x="7967911" y="1572474"/>
            <a:ext cx="808622" cy="1260926"/>
            <a:chOff x="4201445" y="1371600"/>
            <a:chExt cx="1079026" cy="1677210"/>
          </a:xfrm>
        </p:grpSpPr>
        <p:sp>
          <p:nvSpPr>
            <p:cNvPr id="1230" name="Google Shape;1230;p162"/>
            <p:cNvSpPr/>
            <p:nvPr/>
          </p:nvSpPr>
          <p:spPr>
            <a:xfrm>
              <a:off x="4201445" y="1901610"/>
              <a:ext cx="1076400" cy="1147200"/>
            </a:xfrm>
            <a:prstGeom prst="rect">
              <a:avLst/>
            </a:prstGeom>
            <a:gradFill>
              <a:gsLst>
                <a:gs pos="0">
                  <a:srgbClr val="000000">
                    <a:alpha val="9803"/>
                  </a:srgbClr>
                </a:gs>
                <a:gs pos="1000">
                  <a:srgbClr val="000000">
                    <a:alpha val="9803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62"/>
            <p:cNvSpPr/>
            <p:nvPr/>
          </p:nvSpPr>
          <p:spPr>
            <a:xfrm>
              <a:off x="4201971" y="1371600"/>
              <a:ext cx="1078500" cy="1078500"/>
            </a:xfrm>
            <a:prstGeom prst="ellipse">
              <a:avLst/>
            </a:prstGeom>
            <a:solidFill>
              <a:srgbClr val="D9D2E9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2" name="Google Shape;1232;p162"/>
          <p:cNvSpPr txBox="1"/>
          <p:nvPr/>
        </p:nvSpPr>
        <p:spPr>
          <a:xfrm>
            <a:off x="7968113" y="1089588"/>
            <a:ext cx="8082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lang="ru" sz="800">
                <a:solidFill>
                  <a:srgbClr val="3F3F3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Снижение бух.операций и закупочных процедур</a:t>
            </a:r>
            <a:endParaRPr sz="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3" name="Google Shape;1233;p162"/>
          <p:cNvSpPr txBox="1"/>
          <p:nvPr/>
        </p:nvSpPr>
        <p:spPr>
          <a:xfrm>
            <a:off x="2466150" y="1903600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11,0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4" name="Google Shape;1234;p162"/>
          <p:cNvSpPr txBox="1"/>
          <p:nvPr/>
        </p:nvSpPr>
        <p:spPr>
          <a:xfrm>
            <a:off x="3645675" y="1903588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11,0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5" name="Google Shape;1235;p162"/>
          <p:cNvSpPr txBox="1"/>
          <p:nvPr/>
        </p:nvSpPr>
        <p:spPr>
          <a:xfrm>
            <a:off x="4770650" y="1925463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22,6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6" name="Google Shape;1236;p162"/>
          <p:cNvSpPr txBox="1"/>
          <p:nvPr/>
        </p:nvSpPr>
        <p:spPr>
          <a:xfrm>
            <a:off x="5780213" y="1947488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3,6 млн.руб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7" name="Google Shape;1237;p162"/>
          <p:cNvSpPr txBox="1"/>
          <p:nvPr/>
        </p:nvSpPr>
        <p:spPr>
          <a:xfrm>
            <a:off x="6806725" y="1947500"/>
            <a:ext cx="105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Экономия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Montserrat"/>
                <a:ea typeface="Montserrat"/>
                <a:cs typeface="Montserrat"/>
                <a:sym typeface="Montserrat"/>
              </a:rPr>
              <a:t> 50 млн.руб/год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8" name="Google Shape;1238;p162"/>
          <p:cNvSpPr txBox="1"/>
          <p:nvPr/>
        </p:nvSpPr>
        <p:spPr>
          <a:xfrm>
            <a:off x="7833213" y="1943713"/>
            <a:ext cx="105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9" name="Google Shape;1239;p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800" y="1658632"/>
            <a:ext cx="287900" cy="2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925" y="1629498"/>
            <a:ext cx="366300" cy="3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550" y="1671000"/>
            <a:ext cx="483900" cy="4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162"/>
          <p:cNvSpPr/>
          <p:nvPr/>
        </p:nvSpPr>
        <p:spPr>
          <a:xfrm>
            <a:off x="256950" y="3629400"/>
            <a:ext cx="2495700" cy="431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2"/>
          <p:cNvSpPr txBox="1"/>
          <p:nvPr/>
        </p:nvSpPr>
        <p:spPr>
          <a:xfrm>
            <a:off x="-496437" y="3629400"/>
            <a:ext cx="4097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latin typeface="Montserrat"/>
                <a:ea typeface="Montserrat"/>
                <a:cs typeface="Montserrat"/>
                <a:sym typeface="Montserrat"/>
              </a:rPr>
              <a:t>Общий эффект - 29 млн.руб.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5" name="Google Shape;1245;p162"/>
          <p:cNvSpPr/>
          <p:nvPr/>
        </p:nvSpPr>
        <p:spPr>
          <a:xfrm>
            <a:off x="6162475" y="3671125"/>
            <a:ext cx="2682600" cy="1304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2"/>
          <p:cNvSpPr txBox="1"/>
          <p:nvPr/>
        </p:nvSpPr>
        <p:spPr>
          <a:xfrm>
            <a:off x="6226425" y="3983400"/>
            <a:ext cx="111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1 164 шт.ед.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7" name="Google Shape;1247;p162"/>
          <p:cNvSpPr txBox="1"/>
          <p:nvPr/>
        </p:nvSpPr>
        <p:spPr>
          <a:xfrm>
            <a:off x="7659025" y="3983400"/>
            <a:ext cx="111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979 шт.ед.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8" name="Google Shape;1248;p162"/>
          <p:cNvSpPr txBox="1"/>
          <p:nvPr/>
        </p:nvSpPr>
        <p:spPr>
          <a:xfrm>
            <a:off x="6162475" y="4446050"/>
            <a:ext cx="118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Medium"/>
                <a:ea typeface="Montserrat Medium"/>
                <a:cs typeface="Montserrat Medium"/>
                <a:sym typeface="Montserrat Medium"/>
              </a:rPr>
              <a:t>58 учреждений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9" name="Google Shape;1249;p162"/>
          <p:cNvSpPr txBox="1"/>
          <p:nvPr/>
        </p:nvSpPr>
        <p:spPr>
          <a:xfrm>
            <a:off x="7717850" y="4446050"/>
            <a:ext cx="121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Montserrat Medium"/>
                <a:ea typeface="Montserrat Medium"/>
                <a:cs typeface="Montserrat Medium"/>
                <a:sym typeface="Montserrat Medium"/>
              </a:rPr>
              <a:t>40 учреждений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0" name="Google Shape;1250;p162"/>
          <p:cNvSpPr/>
          <p:nvPr/>
        </p:nvSpPr>
        <p:spPr>
          <a:xfrm>
            <a:off x="7205675" y="4100525"/>
            <a:ext cx="419100" cy="14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2"/>
          <p:cNvSpPr/>
          <p:nvPr/>
        </p:nvSpPr>
        <p:spPr>
          <a:xfrm>
            <a:off x="7314525" y="4546150"/>
            <a:ext cx="419100" cy="14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969;p156"/>
          <p:cNvSpPr/>
          <p:nvPr/>
        </p:nvSpPr>
        <p:spPr>
          <a:xfrm rot="-5400000" flipH="1">
            <a:off x="3588813" y="-2599851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253730" y="1125415"/>
            <a:ext cx="2660071" cy="979153"/>
          </a:xfrm>
          <a:prstGeom prst="rect">
            <a:avLst/>
          </a:prstGeom>
          <a:solidFill>
            <a:srgbClr val="FDF4F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5" name="Google Shape;1355;p165"/>
          <p:cNvSpPr/>
          <p:nvPr/>
        </p:nvSpPr>
        <p:spPr>
          <a:xfrm flipH="1">
            <a:off x="344568" y="190884"/>
            <a:ext cx="2596688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56" name="Google Shape;1356;p165"/>
          <p:cNvPicPr preferRelativeResize="0"/>
          <p:nvPr/>
        </p:nvPicPr>
        <p:blipFill rotWithShape="1">
          <a:blip r:embed="rId3">
            <a:alphaModFix/>
          </a:blip>
          <a:srcRect b="10825"/>
          <a:stretch/>
        </p:blipFill>
        <p:spPr>
          <a:xfrm>
            <a:off x="3892920" y="3178021"/>
            <a:ext cx="1676607" cy="1681728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p165"/>
          <p:cNvSpPr/>
          <p:nvPr/>
        </p:nvSpPr>
        <p:spPr>
          <a:xfrm>
            <a:off x="3341257" y="2766961"/>
            <a:ext cx="2765490" cy="36675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/>
              <a:t>Завьяловский район</a:t>
            </a:r>
            <a:endParaRPr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37092" y="2294155"/>
            <a:ext cx="2695893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 smtClean="0">
              <a:solidFill>
                <a:schemeClr val="tx1"/>
              </a:solidFill>
              <a:latin typeface="Montserrat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8801" y="2294155"/>
            <a:ext cx="261927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Montserrat" charset="-52"/>
              </a:rPr>
              <a:t>3</a:t>
            </a:r>
            <a:r>
              <a:rPr lang="ru-RU" sz="800" dirty="0" smtClean="0">
                <a:latin typeface="Montserrat" charset="-52"/>
              </a:rPr>
              <a:t> место по итогам оценки эффективности деятельности ОМСУ </a:t>
            </a:r>
            <a:r>
              <a:rPr lang="ru-RU" sz="800" smtClean="0">
                <a:latin typeface="Montserrat" charset="-52"/>
              </a:rPr>
              <a:t>за </a:t>
            </a:r>
            <a:r>
              <a:rPr lang="ru-RU" sz="800" smtClean="0">
                <a:latin typeface="Montserrat" charset="-52"/>
              </a:rPr>
              <a:t>2023</a:t>
            </a:r>
            <a:endParaRPr lang="ru-RU" sz="800" dirty="0">
              <a:latin typeface="Montserrat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3665" y="4244541"/>
            <a:ext cx="2519396" cy="5847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Segoe Print" pitchFamily="2" charset="0"/>
              </a:rPr>
              <a:t>По итогам анализа реализации проектов инициативного бюджетирования за 2019 – 2020 годы </a:t>
            </a:r>
            <a:r>
              <a:rPr lang="ru-RU" sz="800" dirty="0" err="1" smtClean="0">
                <a:latin typeface="Segoe Print" pitchFamily="2" charset="0"/>
              </a:rPr>
              <a:t>Завьяловский</a:t>
            </a:r>
            <a:r>
              <a:rPr lang="ru-RU" sz="800" dirty="0" smtClean="0">
                <a:latin typeface="Segoe Print" pitchFamily="2" charset="0"/>
              </a:rPr>
              <a:t> район </a:t>
            </a:r>
          </a:p>
          <a:p>
            <a:pPr algn="ctr"/>
            <a:r>
              <a:rPr lang="ru-RU" sz="800" dirty="0" smtClean="0">
                <a:latin typeface="Segoe Print" pitchFamily="2" charset="0"/>
              </a:rPr>
              <a:t>занял 4 место</a:t>
            </a:r>
            <a:endParaRPr lang="ru-RU" sz="800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199" y="267573"/>
            <a:ext cx="281353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ru-RU" sz="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Мониторинг</a:t>
            </a:r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-RU" sz="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 </a:t>
            </a:r>
            <a:r>
              <a:rPr lang="ru-RU" sz="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оценка </a:t>
            </a:r>
            <a:r>
              <a:rPr lang="ru-RU" sz="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качества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управления муниципальными финансами муниципальных образований в Удмуртской Республике.</a:t>
            </a:r>
            <a:endParaRPr lang="ru-RU" sz="8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982" y="1128572"/>
            <a:ext cx="2619274" cy="945091"/>
          </a:xfrm>
          <a:prstGeom prst="rect">
            <a:avLst/>
          </a:prstGeom>
          <a:solidFill>
            <a:srgbClr val="FDF4F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Постановление 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Правительства </a:t>
            </a:r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УР 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 </a:t>
            </a:r>
            <a:r>
              <a:rPr lang="ru-RU" sz="800" dirty="0" smtClean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3.12.2012 </a:t>
            </a:r>
            <a:r>
              <a:rPr lang="ru-RU" sz="8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года № 534 «Об осуществлении мониторинга и оценки качества управления муниципальными финансами муниципальных образований в Удмуртской Республике»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982" y="2306043"/>
            <a:ext cx="2619274" cy="10707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982" y="2302887"/>
            <a:ext cx="2669664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2400"/>
              </a:spcBef>
            </a:pPr>
            <a:r>
              <a:rPr lang="ru-RU" sz="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Информация об оценке качества управления финансами размещена на официальном сайте Министерства финансов Удмуртской Республики по адресу: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https://www.mfur.ru/mejbudjet/operativ_ocenka/2021.php</a:t>
            </a:r>
            <a:endParaRPr lang="ru-RU" sz="800" b="1" u="sng" dirty="0">
              <a:solidFill>
                <a:schemeClr val="hlink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355;p165"/>
          <p:cNvSpPr/>
          <p:nvPr/>
        </p:nvSpPr>
        <p:spPr>
          <a:xfrm flipH="1">
            <a:off x="6173979" y="205522"/>
            <a:ext cx="2739822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9467" y="266581"/>
            <a:ext cx="276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Montserrat" charset="-52"/>
              </a:rPr>
              <a:t>Рейтинг открытости</a:t>
            </a:r>
            <a:r>
              <a:rPr lang="ru-RU" sz="800" dirty="0">
                <a:solidFill>
                  <a:schemeClr val="tx1"/>
                </a:solidFill>
                <a:latin typeface="Montserrat" charset="-52"/>
              </a:rPr>
              <a:t> деятельности органов местного самоуправления муниципальных образований Удмуртской Республики по управлению общественными финансами</a:t>
            </a:r>
            <a:endParaRPr lang="ru-RU" sz="800" dirty="0"/>
          </a:p>
        </p:txBody>
      </p:sp>
      <p:sp>
        <p:nvSpPr>
          <p:cNvPr id="21" name="Google Shape;1355;p165"/>
          <p:cNvSpPr/>
          <p:nvPr/>
        </p:nvSpPr>
        <p:spPr>
          <a:xfrm flipH="1">
            <a:off x="3205251" y="211916"/>
            <a:ext cx="2749645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79788" y="381681"/>
            <a:ext cx="2313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latin typeface="Montserrat" charset="-52"/>
              </a:rPr>
              <a:t>Оценка эффективности </a:t>
            </a:r>
            <a:r>
              <a:rPr lang="ru-RU" sz="800" dirty="0" smtClean="0">
                <a:latin typeface="Montserrat" charset="-52"/>
              </a:rPr>
              <a:t>деятельности </a:t>
            </a:r>
          </a:p>
          <a:p>
            <a:pPr algn="ctr"/>
            <a:r>
              <a:rPr lang="ru-RU" sz="800" dirty="0" smtClean="0">
                <a:latin typeface="Montserrat" charset="-52"/>
              </a:rPr>
              <a:t>органов местного самоуправления</a:t>
            </a:r>
            <a:endParaRPr lang="ru-RU" sz="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89146" y="1109388"/>
            <a:ext cx="2619274" cy="945091"/>
          </a:xfrm>
          <a:prstGeom prst="rect">
            <a:avLst/>
          </a:prstGeom>
          <a:solidFill>
            <a:srgbClr val="FDF4F1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09274" y="1159539"/>
            <a:ext cx="2554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Montserrat" charset="-52"/>
              </a:rPr>
              <a:t>Указ </a:t>
            </a:r>
            <a:r>
              <a:rPr lang="ru-RU" sz="800" dirty="0">
                <a:latin typeface="Montserrat" charset="-52"/>
              </a:rPr>
              <a:t>Президента РФ от 28.04.2008 N 607 (ред. от 11.06.2021) "Об оценке эффективности деятельности органов местного самоуправления муниципальных, городских округов и муниципальных районов»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03600" y="2355711"/>
            <a:ext cx="25010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dirty="0">
                <a:latin typeface="Montserrat" charset="-52"/>
                <a:ea typeface="+mn-ea"/>
                <a:cs typeface="+mn-cs"/>
              </a:rPr>
              <a:t>1</a:t>
            </a:r>
            <a:r>
              <a:rPr lang="ru-RU" sz="800" dirty="0" smtClean="0">
                <a:latin typeface="Montserrat" charset="-52"/>
                <a:ea typeface="+mn-ea"/>
                <a:cs typeface="+mn-cs"/>
              </a:rPr>
              <a:t> </a:t>
            </a:r>
            <a:r>
              <a:rPr lang="ru-RU" sz="800" dirty="0">
                <a:latin typeface="Montserrat" charset="-52"/>
                <a:ea typeface="+mn-ea"/>
                <a:cs typeface="+mn-cs"/>
              </a:rPr>
              <a:t>место по итогам мониторинга за </a:t>
            </a:r>
            <a:r>
              <a:rPr lang="ru-RU" sz="800" dirty="0" smtClean="0">
                <a:latin typeface="Montserrat" charset="-52"/>
                <a:ea typeface="+mn-ea"/>
                <a:cs typeface="+mn-cs"/>
              </a:rPr>
              <a:t>2023 </a:t>
            </a:r>
            <a:r>
              <a:rPr lang="ru-RU" sz="800" dirty="0">
                <a:latin typeface="Montserrat" charset="-52"/>
                <a:ea typeface="+mn-ea"/>
                <a:cs typeface="+mn-cs"/>
              </a:rPr>
              <a:t>год</a:t>
            </a:r>
            <a:endParaRPr lang="ru-RU" sz="1000" dirty="0">
              <a:latin typeface="Montserrat" charset="-52"/>
              <a:ea typeface="+mn-ea"/>
              <a:cs typeface="+mn-cs"/>
            </a:endParaRP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3" y="3646352"/>
            <a:ext cx="2619274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7" name="Google Shape;1357;p165"/>
          <p:cNvSpPr txBox="1"/>
          <p:nvPr/>
        </p:nvSpPr>
        <p:spPr>
          <a:xfrm>
            <a:off x="344568" y="3601474"/>
            <a:ext cx="259668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19 </a:t>
            </a:r>
            <a:r>
              <a:rPr lang="ru" sz="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место, </a:t>
            </a:r>
            <a:endParaRPr sz="7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II степень качества управления </a:t>
            </a:r>
            <a:r>
              <a:rPr lang="ru" sz="7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финансами, 2023</a:t>
            </a:r>
            <a:endParaRPr sz="7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64207" y="1119021"/>
            <a:ext cx="2762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Times New Roman" pitchFamily="18" charset="0"/>
                <a:cs typeface="Calibri" pitchFamily="34" charset="0"/>
              </a:rPr>
              <a:t>Приказ Министерства финансов Удмуртской Республики от 3 ноября 2015 г. N 242</a:t>
            </a:r>
            <a:endParaRPr lang="ru-RU" sz="800" dirty="0" smtClean="0">
              <a:solidFill>
                <a:schemeClr val="tx1"/>
              </a:solidFill>
              <a:latin typeface="Montserrat Medium" charset="-52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800" dirty="0" smtClean="0">
                <a:solidFill>
                  <a:schemeClr val="tx1"/>
                </a:solidFill>
                <a:latin typeface="Montserrat Medium" charset="-52"/>
                <a:ea typeface="Times New Roman" pitchFamily="18" charset="0"/>
                <a:cs typeface="Calibri" pitchFamily="34" charset="0"/>
              </a:rPr>
              <a:t>«Об утверждении методики проведения мониторинга и составления рейтинга открытости деятельности органов местного самоуправления по управлению общественными финансами»</a:t>
            </a:r>
            <a:endParaRPr lang="ru-RU" sz="800" dirty="0">
              <a:latin typeface="Montserrat Medium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53729" y="3593658"/>
            <a:ext cx="2749594" cy="707886"/>
          </a:xfrm>
          <a:prstGeom prst="rect">
            <a:avLst/>
          </a:prstGeom>
          <a:solidFill>
            <a:srgbClr val="FDF4F1"/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Montserrat" charset="-52"/>
              </a:rPr>
              <a:t>Приказ Министерства финансов Удмуртской Республики от 30 марта 2022 года № 91 «Об организации Конкурса проектов по представлению бюджета для граждан в 2022 году»</a:t>
            </a:r>
            <a:endParaRPr lang="ru-RU" sz="800" dirty="0">
              <a:latin typeface="Montserrat" charset="-52"/>
            </a:endParaRPr>
          </a:p>
        </p:txBody>
      </p:sp>
      <p:sp>
        <p:nvSpPr>
          <p:cNvPr id="26" name="Google Shape;1355;p165"/>
          <p:cNvSpPr/>
          <p:nvPr/>
        </p:nvSpPr>
        <p:spPr>
          <a:xfrm flipH="1">
            <a:off x="6243252" y="2743035"/>
            <a:ext cx="2739822" cy="70887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F2F2"/>
          </a:solidFill>
          <a:ln w="9525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lang="ru-RU" sz="700" b="1" dirty="0" smtClean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ru-RU" sz="700" b="1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Конкурс </a:t>
            </a:r>
            <a:r>
              <a:rPr lang="ru-RU" sz="700" b="1" dirty="0" smtClean="0">
                <a:latin typeface="Montserrat" charset="-52"/>
              </a:rPr>
              <a:t>проектов по представлению бюджета для граждан в 2022 году </a:t>
            </a:r>
            <a:r>
              <a:rPr lang="ru-RU" sz="700" b="1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Министерства финансов Удмуртской Республики 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7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https://www.mfur.ru/budget%20for%20citizens/konkurs</a:t>
            </a:r>
            <a:r>
              <a:rPr lang="en-US" sz="700" b="1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/</a:t>
            </a:r>
            <a:endParaRPr lang="ru-RU" sz="700" b="1" dirty="0" smtClean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lv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sz="700" b="1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47335" y="4392957"/>
            <a:ext cx="2768778" cy="65862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Montserrat" charset="-52"/>
              </a:rPr>
              <a:t>По итогам которого Управление финансов Администрации </a:t>
            </a:r>
            <a:r>
              <a:rPr lang="ru-RU" sz="800" dirty="0" err="1" smtClean="0">
                <a:solidFill>
                  <a:schemeClr val="tx1"/>
                </a:solidFill>
                <a:latin typeface="Montserrat" charset="-52"/>
              </a:rPr>
              <a:t>Завьяловского</a:t>
            </a:r>
            <a:r>
              <a:rPr lang="ru-RU" sz="800" dirty="0" smtClean="0">
                <a:solidFill>
                  <a:schemeClr val="tx1"/>
                </a:solidFill>
                <a:latin typeface="Montserrat" charset="-52"/>
              </a:rPr>
              <a:t> района  награждено дипломом победителя конкурса в номинации «Лучшее обучающее мероприятие по бюджетной тематике»</a:t>
            </a:r>
            <a:r>
              <a:rPr lang="ru-RU" sz="800" dirty="0" smtClean="0">
                <a:latin typeface="Montserrat" charset="-52"/>
              </a:rPr>
              <a:t>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64"/>
          <p:cNvSpPr txBox="1"/>
          <p:nvPr/>
        </p:nvSpPr>
        <p:spPr>
          <a:xfrm>
            <a:off x="0" y="438150"/>
            <a:ext cx="9144000" cy="40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Открытые государственные информационные ресурсы</a:t>
            </a: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1" name="Google Shape;1291;p164"/>
          <p:cNvSpPr/>
          <p:nvPr/>
        </p:nvSpPr>
        <p:spPr>
          <a:xfrm rot="-5400000" flipH="1">
            <a:off x="2185475" y="-1171650"/>
            <a:ext cx="16800" cy="4113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2" name="Google Shape;1292;p164"/>
          <p:cNvCxnSpPr/>
          <p:nvPr/>
        </p:nvCxnSpPr>
        <p:spPr>
          <a:xfrm>
            <a:off x="5185075" y="1557547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3" name="Google Shape;1293;p164"/>
          <p:cNvCxnSpPr/>
          <p:nvPr/>
        </p:nvCxnSpPr>
        <p:spPr>
          <a:xfrm>
            <a:off x="4693639" y="2443392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4" name="Google Shape;1294;p164"/>
          <p:cNvCxnSpPr/>
          <p:nvPr/>
        </p:nvCxnSpPr>
        <p:spPr>
          <a:xfrm>
            <a:off x="5185075" y="3735887"/>
            <a:ext cx="459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5" name="Google Shape;1295;p164"/>
          <p:cNvCxnSpPr/>
          <p:nvPr/>
        </p:nvCxnSpPr>
        <p:spPr>
          <a:xfrm rot="10800000">
            <a:off x="3517120" y="2348036"/>
            <a:ext cx="567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6" name="Google Shape;1296;p164"/>
          <p:cNvCxnSpPr/>
          <p:nvPr/>
        </p:nvCxnSpPr>
        <p:spPr>
          <a:xfrm rot="10800000">
            <a:off x="3057785" y="1557547"/>
            <a:ext cx="4593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7" name="Google Shape;1297;p164"/>
          <p:cNvCxnSpPr/>
          <p:nvPr/>
        </p:nvCxnSpPr>
        <p:spPr>
          <a:xfrm rot="10800000">
            <a:off x="2954445" y="2394954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8" name="Google Shape;1298;p164"/>
          <p:cNvCxnSpPr/>
          <p:nvPr/>
        </p:nvCxnSpPr>
        <p:spPr>
          <a:xfrm rot="10800000">
            <a:off x="3057785" y="3735887"/>
            <a:ext cx="4593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299" name="Google Shape;1299;p164"/>
          <p:cNvCxnSpPr/>
          <p:nvPr/>
        </p:nvCxnSpPr>
        <p:spPr>
          <a:xfrm rot="10800000">
            <a:off x="3517085" y="1557536"/>
            <a:ext cx="0" cy="7905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0" name="Google Shape;1300;p164"/>
          <p:cNvCxnSpPr/>
          <p:nvPr/>
        </p:nvCxnSpPr>
        <p:spPr>
          <a:xfrm rot="10800000">
            <a:off x="3517120" y="2953589"/>
            <a:ext cx="5676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1" name="Google Shape;1301;p164"/>
          <p:cNvCxnSpPr/>
          <p:nvPr/>
        </p:nvCxnSpPr>
        <p:spPr>
          <a:xfrm rot="10800000">
            <a:off x="3517085" y="2945387"/>
            <a:ext cx="0" cy="7905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2" name="Google Shape;1302;p164"/>
          <p:cNvSpPr txBox="1"/>
          <p:nvPr/>
        </p:nvSpPr>
        <p:spPr>
          <a:xfrm>
            <a:off x="6432543" y="1330414"/>
            <a:ext cx="1813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Министерство финансов Удмуртской Республики</a:t>
            </a:r>
            <a:endParaRPr sz="80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www.mfur.ru</a:t>
            </a:r>
            <a:endParaRPr sz="800">
              <a:solidFill>
                <a:schemeClr val="accent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3" name="Google Shape;1303;p164"/>
          <p:cNvSpPr txBox="1"/>
          <p:nvPr/>
        </p:nvSpPr>
        <p:spPr>
          <a:xfrm>
            <a:off x="6432543" y="2024677"/>
            <a:ext cx="1813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Электронный портал государственных услуг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www.gosuslugi.ru</a:t>
            </a:r>
            <a:endParaRPr sz="800" u="sng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4" name="Google Shape;1304;p164"/>
          <p:cNvSpPr txBox="1"/>
          <p:nvPr/>
        </p:nvSpPr>
        <p:spPr>
          <a:xfrm>
            <a:off x="6481725" y="3464798"/>
            <a:ext cx="18132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Официальный сайт Российской Федерации для размещения информации о проведении торгов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www.torgi.gov.ru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5" name="Google Shape;1305;p164"/>
          <p:cNvSpPr txBox="1"/>
          <p:nvPr/>
        </p:nvSpPr>
        <p:spPr>
          <a:xfrm>
            <a:off x="257175" y="1380850"/>
            <a:ext cx="2088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Президент Российской Федерации</a:t>
            </a:r>
            <a:endParaRPr sz="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www. kremlin.ru</a:t>
            </a:r>
            <a:endParaRPr sz="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6" name="Google Shape;1306;p164"/>
          <p:cNvSpPr/>
          <p:nvPr/>
        </p:nvSpPr>
        <p:spPr>
          <a:xfrm>
            <a:off x="2373353" y="1253177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07" name="Google Shape;1307;p164"/>
          <p:cNvSpPr txBox="1"/>
          <p:nvPr/>
        </p:nvSpPr>
        <p:spPr>
          <a:xfrm>
            <a:off x="181875" y="2024675"/>
            <a:ext cx="2088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Правительство Российской Федерации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www.government.ru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8" name="Google Shape;1308;p164"/>
          <p:cNvSpPr txBox="1"/>
          <p:nvPr/>
        </p:nvSpPr>
        <p:spPr>
          <a:xfrm>
            <a:off x="181874" y="3536025"/>
            <a:ext cx="2088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Государственный совет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Удмуртской Республики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www.udmgossovet.ru</a:t>
            </a:r>
            <a:endParaRPr sz="8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09" name="Google Shape;1309;p164"/>
          <p:cNvSpPr/>
          <p:nvPr/>
        </p:nvSpPr>
        <p:spPr>
          <a:xfrm>
            <a:off x="2345687" y="1940900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0" name="Google Shape;1310;p164"/>
          <p:cNvSpPr/>
          <p:nvPr/>
        </p:nvSpPr>
        <p:spPr>
          <a:xfrm>
            <a:off x="2318015" y="3440971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1" name="Google Shape;1311;p164"/>
          <p:cNvSpPr/>
          <p:nvPr/>
        </p:nvSpPr>
        <p:spPr>
          <a:xfrm>
            <a:off x="5768749" y="3432425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2" name="Google Shape;1312;p164"/>
          <p:cNvSpPr/>
          <p:nvPr/>
        </p:nvSpPr>
        <p:spPr>
          <a:xfrm>
            <a:off x="5768749" y="1940907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13" name="Google Shape;1313;p164"/>
          <p:cNvSpPr/>
          <p:nvPr/>
        </p:nvSpPr>
        <p:spPr>
          <a:xfrm>
            <a:off x="5768749" y="1262647"/>
            <a:ext cx="588900" cy="589800"/>
          </a:xfrm>
          <a:prstGeom prst="cube">
            <a:avLst>
              <a:gd name="adj" fmla="val 888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314" name="Google Shape;1314;p164"/>
          <p:cNvGrpSpPr/>
          <p:nvPr/>
        </p:nvGrpSpPr>
        <p:grpSpPr>
          <a:xfrm>
            <a:off x="3802856" y="1557611"/>
            <a:ext cx="1382258" cy="3225476"/>
            <a:chOff x="5248275" y="2559415"/>
            <a:chExt cx="1843011" cy="4300635"/>
          </a:xfrm>
        </p:grpSpPr>
        <p:cxnSp>
          <p:nvCxnSpPr>
            <p:cNvPr id="1315" name="Google Shape;1315;p164"/>
            <p:cNvCxnSpPr/>
            <p:nvPr/>
          </p:nvCxnSpPr>
          <p:spPr>
            <a:xfrm>
              <a:off x="6334386" y="3613314"/>
              <a:ext cx="7569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6" name="Google Shape;1316;p164"/>
            <p:cNvCxnSpPr/>
            <p:nvPr/>
          </p:nvCxnSpPr>
          <p:spPr>
            <a:xfrm rot="10800000">
              <a:off x="7091233" y="2559415"/>
              <a:ext cx="0" cy="105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7" name="Google Shape;1317;p164"/>
            <p:cNvCxnSpPr/>
            <p:nvPr/>
          </p:nvCxnSpPr>
          <p:spPr>
            <a:xfrm>
              <a:off x="6334386" y="4420719"/>
              <a:ext cx="7569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8" name="Google Shape;1318;p164"/>
            <p:cNvCxnSpPr/>
            <p:nvPr/>
          </p:nvCxnSpPr>
          <p:spPr>
            <a:xfrm rot="10800000">
              <a:off x="7091233" y="4409882"/>
              <a:ext cx="0" cy="1053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19" name="Google Shape;1319;p164"/>
            <p:cNvSpPr/>
            <p:nvPr/>
          </p:nvSpPr>
          <p:spPr>
            <a:xfrm>
              <a:off x="5486400" y="4070350"/>
              <a:ext cx="1344613" cy="1566862"/>
            </a:xfrm>
            <a:custGeom>
              <a:avLst/>
              <a:gdLst/>
              <a:ahLst/>
              <a:cxnLst/>
              <a:rect l="l" t="t" r="r" b="b"/>
              <a:pathLst>
                <a:path w="356" h="417" extrusionOk="0">
                  <a:moveTo>
                    <a:pt x="234" y="36"/>
                  </a:moveTo>
                  <a:cubicBezTo>
                    <a:pt x="325" y="142"/>
                    <a:pt x="325" y="142"/>
                    <a:pt x="325" y="142"/>
                  </a:cubicBezTo>
                  <a:cubicBezTo>
                    <a:pt x="356" y="179"/>
                    <a:pt x="356" y="237"/>
                    <a:pt x="325" y="273"/>
                  </a:cubicBezTo>
                  <a:cubicBezTo>
                    <a:pt x="322" y="276"/>
                    <a:pt x="322" y="276"/>
                    <a:pt x="322" y="276"/>
                  </a:cubicBezTo>
                  <a:cubicBezTo>
                    <a:pt x="322" y="417"/>
                    <a:pt x="322" y="417"/>
                    <a:pt x="322" y="417"/>
                  </a:cubicBezTo>
                  <a:cubicBezTo>
                    <a:pt x="110" y="417"/>
                    <a:pt x="110" y="417"/>
                    <a:pt x="110" y="417"/>
                  </a:cubicBezTo>
                  <a:cubicBezTo>
                    <a:pt x="110" y="365"/>
                    <a:pt x="110" y="365"/>
                    <a:pt x="110" y="365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0" y="237"/>
                    <a:pt x="0" y="179"/>
                    <a:pt x="31" y="142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53" y="0"/>
                    <a:pt x="203" y="0"/>
                    <a:pt x="234" y="3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164"/>
            <p:cNvSpPr/>
            <p:nvPr/>
          </p:nvSpPr>
          <p:spPr>
            <a:xfrm>
              <a:off x="5259388" y="4337050"/>
              <a:ext cx="985838" cy="627062"/>
            </a:xfrm>
            <a:custGeom>
              <a:avLst/>
              <a:gdLst/>
              <a:ahLst/>
              <a:cxnLst/>
              <a:rect l="l" t="t" r="r" b="b"/>
              <a:pathLst>
                <a:path w="261" h="167" extrusionOk="0">
                  <a:moveTo>
                    <a:pt x="5" y="26"/>
                  </a:moveTo>
                  <a:cubicBezTo>
                    <a:pt x="0" y="43"/>
                    <a:pt x="7" y="63"/>
                    <a:pt x="22" y="69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32" y="167"/>
                    <a:pt x="249" y="158"/>
                    <a:pt x="255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61" y="124"/>
                    <a:pt x="253" y="104"/>
                    <a:pt x="239" y="9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8" y="0"/>
                    <a:pt x="11" y="9"/>
                    <a:pt x="5" y="2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164"/>
            <p:cNvSpPr/>
            <p:nvPr/>
          </p:nvSpPr>
          <p:spPr>
            <a:xfrm>
              <a:off x="5248275" y="3935413"/>
              <a:ext cx="985838" cy="623887"/>
            </a:xfrm>
            <a:custGeom>
              <a:avLst/>
              <a:gdLst/>
              <a:ahLst/>
              <a:cxnLst/>
              <a:rect l="l" t="t" r="r" b="b"/>
              <a:pathLst>
                <a:path w="261" h="166" extrusionOk="0">
                  <a:moveTo>
                    <a:pt x="6" y="26"/>
                  </a:moveTo>
                  <a:cubicBezTo>
                    <a:pt x="0" y="43"/>
                    <a:pt x="8" y="62"/>
                    <a:pt x="22" y="69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33" y="166"/>
                    <a:pt x="250" y="158"/>
                    <a:pt x="256" y="141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61" y="123"/>
                    <a:pt x="254" y="104"/>
                    <a:pt x="239" y="9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8"/>
                    <a:pt x="6" y="2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164"/>
            <p:cNvSpPr/>
            <p:nvPr/>
          </p:nvSpPr>
          <p:spPr>
            <a:xfrm>
              <a:off x="5248275" y="3232150"/>
              <a:ext cx="985838" cy="623887"/>
            </a:xfrm>
            <a:custGeom>
              <a:avLst/>
              <a:gdLst/>
              <a:ahLst/>
              <a:cxnLst/>
              <a:rect l="l" t="t" r="r" b="b"/>
              <a:pathLst>
                <a:path w="261" h="166" extrusionOk="0">
                  <a:moveTo>
                    <a:pt x="6" y="26"/>
                  </a:moveTo>
                  <a:cubicBezTo>
                    <a:pt x="0" y="43"/>
                    <a:pt x="8" y="62"/>
                    <a:pt x="22" y="69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33" y="166"/>
                    <a:pt x="250" y="158"/>
                    <a:pt x="256" y="141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61" y="123"/>
                    <a:pt x="254" y="104"/>
                    <a:pt x="239" y="9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8"/>
                    <a:pt x="6" y="26"/>
                  </a:cubicBezTo>
                  <a:close/>
                </a:path>
              </a:pathLst>
            </a:custGeom>
            <a:solidFill>
              <a:srgbClr val="E2C59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164"/>
            <p:cNvSpPr/>
            <p:nvPr/>
          </p:nvSpPr>
          <p:spPr>
            <a:xfrm>
              <a:off x="5365750" y="2643188"/>
              <a:ext cx="1185863" cy="2317750"/>
            </a:xfrm>
            <a:custGeom>
              <a:avLst/>
              <a:gdLst/>
              <a:ahLst/>
              <a:cxnLst/>
              <a:rect l="l" t="t" r="r" b="b"/>
              <a:pathLst>
                <a:path w="314" h="617" extrusionOk="0">
                  <a:moveTo>
                    <a:pt x="48" y="0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93" y="0"/>
                    <a:pt x="314" y="21"/>
                    <a:pt x="314" y="47"/>
                  </a:cubicBezTo>
                  <a:cubicBezTo>
                    <a:pt x="314" y="569"/>
                    <a:pt x="314" y="569"/>
                    <a:pt x="314" y="569"/>
                  </a:cubicBezTo>
                  <a:cubicBezTo>
                    <a:pt x="314" y="595"/>
                    <a:pt x="293" y="617"/>
                    <a:pt x="266" y="617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22" y="617"/>
                    <a:pt x="0" y="595"/>
                    <a:pt x="0" y="56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164"/>
            <p:cNvSpPr/>
            <p:nvPr/>
          </p:nvSpPr>
          <p:spPr>
            <a:xfrm>
              <a:off x="5788025" y="2782888"/>
              <a:ext cx="341313" cy="28575"/>
            </a:xfrm>
            <a:custGeom>
              <a:avLst/>
              <a:gdLst/>
              <a:ahLst/>
              <a:cxnLst/>
              <a:rect l="l" t="t" r="r" b="b"/>
              <a:pathLst>
                <a:path w="90" h="8" extrusionOk="0">
                  <a:moveTo>
                    <a:pt x="8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9" y="8"/>
                    <a:pt x="90" y="6"/>
                    <a:pt x="90" y="4"/>
                  </a:cubicBezTo>
                  <a:cubicBezTo>
                    <a:pt x="90" y="1"/>
                    <a:pt x="89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164"/>
            <p:cNvSpPr/>
            <p:nvPr/>
          </p:nvSpPr>
          <p:spPr>
            <a:xfrm>
              <a:off x="5445125" y="2995613"/>
              <a:ext cx="1027200" cy="1511400"/>
            </a:xfrm>
            <a:prstGeom prst="rect">
              <a:avLst/>
            </a:prstGeom>
            <a:solidFill>
              <a:srgbClr val="264E6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64"/>
            <p:cNvSpPr/>
            <p:nvPr/>
          </p:nvSpPr>
          <p:spPr>
            <a:xfrm>
              <a:off x="5365750" y="2643188"/>
              <a:ext cx="600075" cy="2317750"/>
            </a:xfrm>
            <a:custGeom>
              <a:avLst/>
              <a:gdLst/>
              <a:ahLst/>
              <a:cxnLst/>
              <a:rect l="l" t="t" r="r" b="b"/>
              <a:pathLst>
                <a:path w="159" h="617" extrusionOk="0">
                  <a:moveTo>
                    <a:pt x="48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37"/>
                    <a:pt x="159" y="37"/>
                    <a:pt x="159" y="37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4" y="37"/>
                    <a:pt x="112" y="38"/>
                    <a:pt x="112" y="41"/>
                  </a:cubicBezTo>
                  <a:cubicBezTo>
                    <a:pt x="112" y="43"/>
                    <a:pt x="114" y="45"/>
                    <a:pt x="116" y="45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496"/>
                    <a:pt x="21" y="496"/>
                    <a:pt x="21" y="496"/>
                  </a:cubicBezTo>
                  <a:cubicBezTo>
                    <a:pt x="159" y="496"/>
                    <a:pt x="159" y="496"/>
                    <a:pt x="159" y="496"/>
                  </a:cubicBezTo>
                  <a:cubicBezTo>
                    <a:pt x="159" y="617"/>
                    <a:pt x="159" y="617"/>
                    <a:pt x="159" y="617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22" y="617"/>
                    <a:pt x="0" y="595"/>
                    <a:pt x="0" y="56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lose/>
                </a:path>
              </a:pathLst>
            </a:custGeom>
            <a:solidFill>
              <a:srgbClr val="3E454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64"/>
            <p:cNvSpPr/>
            <p:nvPr/>
          </p:nvSpPr>
          <p:spPr>
            <a:xfrm>
              <a:off x="5788025" y="2782888"/>
              <a:ext cx="177800" cy="28575"/>
            </a:xfrm>
            <a:custGeom>
              <a:avLst/>
              <a:gdLst/>
              <a:ahLst/>
              <a:cxnLst/>
              <a:rect l="l" t="t" r="r" b="b"/>
              <a:pathLst>
                <a:path w="47" h="8" extrusionOk="0">
                  <a:moveTo>
                    <a:pt x="0" y="4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DAE1D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164"/>
            <p:cNvSpPr/>
            <p:nvPr/>
          </p:nvSpPr>
          <p:spPr>
            <a:xfrm>
              <a:off x="5445125" y="2995613"/>
              <a:ext cx="520800" cy="1511400"/>
            </a:xfrm>
            <a:prstGeom prst="rect">
              <a:avLst/>
            </a:prstGeom>
            <a:solidFill>
              <a:srgbClr val="2C587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164"/>
            <p:cNvSpPr/>
            <p:nvPr/>
          </p:nvSpPr>
          <p:spPr>
            <a:xfrm>
              <a:off x="6170613" y="3946525"/>
              <a:ext cx="633413" cy="1690687"/>
            </a:xfrm>
            <a:custGeom>
              <a:avLst/>
              <a:gdLst/>
              <a:ahLst/>
              <a:cxnLst/>
              <a:rect l="l" t="t" r="r" b="b"/>
              <a:pathLst>
                <a:path w="168" h="450" extrusionOk="0">
                  <a:moveTo>
                    <a:pt x="116" y="1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67" y="450"/>
                    <a:pt x="167" y="450"/>
                    <a:pt x="167" y="450"/>
                  </a:cubicBezTo>
                  <a:cubicBezTo>
                    <a:pt x="66" y="450"/>
                    <a:pt x="66" y="450"/>
                    <a:pt x="66" y="450"/>
                  </a:cubicBezTo>
                  <a:cubicBezTo>
                    <a:pt x="43" y="417"/>
                    <a:pt x="28" y="369"/>
                    <a:pt x="29" y="316"/>
                  </a:cubicBezTo>
                  <a:cubicBezTo>
                    <a:pt x="28" y="248"/>
                    <a:pt x="53" y="188"/>
                    <a:pt x="89" y="156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27" y="95"/>
                    <a:pt x="1" y="65"/>
                    <a:pt x="0" y="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64"/>
            <p:cNvSpPr/>
            <p:nvPr/>
          </p:nvSpPr>
          <p:spPr>
            <a:xfrm>
              <a:off x="5248275" y="3589338"/>
              <a:ext cx="325438" cy="315912"/>
            </a:xfrm>
            <a:custGeom>
              <a:avLst/>
              <a:gdLst/>
              <a:ahLst/>
              <a:cxnLst/>
              <a:rect l="l" t="t" r="r" b="b"/>
              <a:pathLst>
                <a:path w="86" h="84" extrusionOk="0">
                  <a:moveTo>
                    <a:pt x="6" y="26"/>
                  </a:moveTo>
                  <a:cubicBezTo>
                    <a:pt x="0" y="43"/>
                    <a:pt x="8" y="63"/>
                    <a:pt x="22" y="70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7" y="84"/>
                    <a:pt x="74" y="76"/>
                    <a:pt x="80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6" y="41"/>
                    <a:pt x="78" y="22"/>
                    <a:pt x="64" y="15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9"/>
                    <a:pt x="6" y="26"/>
                  </a:cubicBez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64"/>
            <p:cNvSpPr/>
            <p:nvPr/>
          </p:nvSpPr>
          <p:spPr>
            <a:xfrm>
              <a:off x="5248275" y="4314825"/>
              <a:ext cx="374650" cy="311150"/>
            </a:xfrm>
            <a:custGeom>
              <a:avLst/>
              <a:gdLst/>
              <a:ahLst/>
              <a:cxnLst/>
              <a:rect l="l" t="t" r="r" b="b"/>
              <a:pathLst>
                <a:path w="99" h="83" extrusionOk="0">
                  <a:moveTo>
                    <a:pt x="6" y="26"/>
                  </a:moveTo>
                  <a:cubicBezTo>
                    <a:pt x="0" y="43"/>
                    <a:pt x="8" y="62"/>
                    <a:pt x="25" y="69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66" y="83"/>
                    <a:pt x="86" y="75"/>
                    <a:pt x="93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9" y="41"/>
                    <a:pt x="91" y="21"/>
                    <a:pt x="74" y="14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33" y="0"/>
                    <a:pt x="13" y="8"/>
                    <a:pt x="6" y="26"/>
                  </a:cubicBez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164"/>
            <p:cNvSpPr/>
            <p:nvPr/>
          </p:nvSpPr>
          <p:spPr>
            <a:xfrm>
              <a:off x="5248275" y="3927475"/>
              <a:ext cx="325438" cy="312737"/>
            </a:xfrm>
            <a:custGeom>
              <a:avLst/>
              <a:gdLst/>
              <a:ahLst/>
              <a:cxnLst/>
              <a:rect l="l" t="t" r="r" b="b"/>
              <a:pathLst>
                <a:path w="86" h="83" extrusionOk="0">
                  <a:moveTo>
                    <a:pt x="6" y="26"/>
                  </a:moveTo>
                  <a:cubicBezTo>
                    <a:pt x="0" y="43"/>
                    <a:pt x="8" y="62"/>
                    <a:pt x="22" y="69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57" y="83"/>
                    <a:pt x="74" y="75"/>
                    <a:pt x="80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6" y="41"/>
                    <a:pt x="78" y="21"/>
                    <a:pt x="64" y="14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0"/>
                    <a:pt x="12" y="8"/>
                    <a:pt x="6" y="26"/>
                  </a:cubicBezTo>
                  <a:close/>
                </a:path>
              </a:pathLst>
            </a:custGeom>
            <a:solidFill>
              <a:srgbClr val="E9D6B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164"/>
            <p:cNvSpPr/>
            <p:nvPr/>
          </p:nvSpPr>
          <p:spPr>
            <a:xfrm>
              <a:off x="5853113" y="5643563"/>
              <a:ext cx="996900" cy="3318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64"/>
            <p:cNvSpPr/>
            <p:nvPr/>
          </p:nvSpPr>
          <p:spPr>
            <a:xfrm>
              <a:off x="6351588" y="5643563"/>
              <a:ext cx="498600" cy="3318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64"/>
            <p:cNvSpPr/>
            <p:nvPr/>
          </p:nvSpPr>
          <p:spPr>
            <a:xfrm>
              <a:off x="5807075" y="5975350"/>
              <a:ext cx="1089000" cy="8847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64"/>
            <p:cNvSpPr/>
            <p:nvPr/>
          </p:nvSpPr>
          <p:spPr>
            <a:xfrm>
              <a:off x="6351588" y="5975350"/>
              <a:ext cx="544500" cy="8847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9" name="Google Shape;1339;p164"/>
          <p:cNvSpPr txBox="1"/>
          <p:nvPr/>
        </p:nvSpPr>
        <p:spPr>
          <a:xfrm>
            <a:off x="137225" y="2714950"/>
            <a:ext cx="2088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Montserrat"/>
                <a:ea typeface="Montserrat"/>
                <a:cs typeface="Montserrat"/>
                <a:sym typeface="Montserrat"/>
              </a:rPr>
              <a:t>Глава и Правительство</a:t>
            </a: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Montserrat"/>
                <a:ea typeface="Montserrat"/>
                <a:cs typeface="Montserrat"/>
                <a:sym typeface="Montserrat"/>
              </a:rPr>
              <a:t>Удмуртской Республики</a:t>
            </a: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D5A6BD"/>
                </a:solidFill>
                <a:latin typeface="Montserrat"/>
                <a:ea typeface="Montserrat"/>
                <a:cs typeface="Montserrat"/>
                <a:sym typeface="Montserrat"/>
              </a:rPr>
              <a:t>www.udmurt.ru</a:t>
            </a: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40" name="Google Shape;1340;p164"/>
          <p:cNvSpPr/>
          <p:nvPr/>
        </p:nvSpPr>
        <p:spPr>
          <a:xfrm>
            <a:off x="2318003" y="2690946"/>
            <a:ext cx="588900" cy="589800"/>
          </a:xfrm>
          <a:prstGeom prst="cube">
            <a:avLst>
              <a:gd name="adj" fmla="val 8882"/>
            </a:avLst>
          </a:prstGeom>
          <a:solidFill>
            <a:srgbClr val="D5A6B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1" name="Google Shape;1341;p164"/>
          <p:cNvSpPr/>
          <p:nvPr/>
        </p:nvSpPr>
        <p:spPr>
          <a:xfrm>
            <a:off x="5768749" y="2686657"/>
            <a:ext cx="588900" cy="589800"/>
          </a:xfrm>
          <a:prstGeom prst="cube">
            <a:avLst>
              <a:gd name="adj" fmla="val 8882"/>
            </a:avLst>
          </a:prstGeom>
          <a:solidFill>
            <a:srgbClr val="74E9A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342" name="Google Shape;1342;p164"/>
          <p:cNvCxnSpPr/>
          <p:nvPr/>
        </p:nvCxnSpPr>
        <p:spPr>
          <a:xfrm>
            <a:off x="4693639" y="2805342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cxnSp>
        <p:nvCxnSpPr>
          <p:cNvPr id="1343" name="Google Shape;1343;p164"/>
          <p:cNvCxnSpPr/>
          <p:nvPr/>
        </p:nvCxnSpPr>
        <p:spPr>
          <a:xfrm>
            <a:off x="2826739" y="2858379"/>
            <a:ext cx="10272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oval" w="sm" len="sm"/>
          </a:ln>
        </p:spPr>
      </p:cxnSp>
      <p:sp>
        <p:nvSpPr>
          <p:cNvPr id="1344" name="Google Shape;1344;p164"/>
          <p:cNvSpPr txBox="1"/>
          <p:nvPr/>
        </p:nvSpPr>
        <p:spPr>
          <a:xfrm>
            <a:off x="6357650" y="2647300"/>
            <a:ext cx="278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Официальный сайт Российской Федерации для размещения информации о государственных 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(муниципальных) учреждениях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709E04"/>
                </a:solidFill>
                <a:latin typeface="Montserrat"/>
                <a:ea typeface="Montserrat"/>
                <a:cs typeface="Montserrat"/>
                <a:sym typeface="Montserrat"/>
              </a:rPr>
              <a:t>www.bus.gov.ru</a:t>
            </a: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5" name="Google Shape;1345;p164"/>
          <p:cNvSpPr/>
          <p:nvPr/>
        </p:nvSpPr>
        <p:spPr>
          <a:xfrm>
            <a:off x="3127640" y="4326796"/>
            <a:ext cx="588900" cy="589800"/>
          </a:xfrm>
          <a:prstGeom prst="cube">
            <a:avLst>
              <a:gd name="adj" fmla="val 8882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6" name="Google Shape;1346;p164"/>
          <p:cNvSpPr/>
          <p:nvPr/>
        </p:nvSpPr>
        <p:spPr>
          <a:xfrm>
            <a:off x="3514725" y="3409950"/>
            <a:ext cx="457200" cy="914400"/>
          </a:xfrm>
          <a:custGeom>
            <a:avLst/>
            <a:gdLst/>
            <a:ahLst/>
            <a:cxnLst/>
            <a:rect l="l" t="t" r="r" b="b"/>
            <a:pathLst>
              <a:path w="18288" h="36576" extrusionOk="0">
                <a:moveTo>
                  <a:pt x="0" y="36576"/>
                </a:moveTo>
                <a:lnTo>
                  <a:pt x="381" y="24384"/>
                </a:lnTo>
                <a:lnTo>
                  <a:pt x="18288" y="24384"/>
                </a:lnTo>
                <a:lnTo>
                  <a:pt x="18288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7" name="Google Shape;1347;p164"/>
          <p:cNvSpPr txBox="1"/>
          <p:nvPr/>
        </p:nvSpPr>
        <p:spPr>
          <a:xfrm>
            <a:off x="952750" y="4337050"/>
            <a:ext cx="2088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Бесплатная юридическая помощь в Удмуртской Республике</a:t>
            </a:r>
            <a:endParaRPr sz="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www.uodms.udmurt.ru/jurpomosh</a:t>
            </a:r>
            <a:endParaRPr sz="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D5A6B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709E0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52"/>
          <p:cNvSpPr>
            <a:spLocks noGrp="1"/>
          </p:cNvSpPr>
          <p:nvPr>
            <p:ph type="pic" idx="2"/>
          </p:nvPr>
        </p:nvSpPr>
        <p:spPr>
          <a:xfrm>
            <a:off x="394800" y="1047750"/>
            <a:ext cx="4177200" cy="346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4762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Профицит бюджета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превышение доходов бюджета над его расходами.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Капитальные расходы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расходы на инновационную и инвестиционную деятельность. Они включают расходы на: инвестиции в соответствии с утвержденной инвестиционной программой; расходы на проведение капитального ремонта объектов государственной (муниципальной) собственности.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127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Межбюджетные трансферты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Виды: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Дотации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межбюджетные трансферты, предоставляемые на безвозмездной и безвозвратной основе без установления направлений и (или) условий их использования.  (Виды: дотации на выравнивание бюджетной обеспеченности (выравнивание финансовых возможностей территорий), дотации на сбалансированность (на поддержку мер по обеспечению сбалансированности бюджетов).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4762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C1272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51" name="Google Shape;851;p152"/>
          <p:cNvSpPr>
            <a:spLocks noGrp="1"/>
          </p:cNvSpPr>
          <p:nvPr>
            <p:ph type="pic" idx="2"/>
          </p:nvPr>
        </p:nvSpPr>
        <p:spPr>
          <a:xfrm>
            <a:off x="4738200" y="1047750"/>
            <a:ext cx="4177200" cy="3876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Субсидии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— межбюджетные трансферты, предоставляемые в целях </a:t>
            </a:r>
            <a:r>
              <a:rPr lang="ru" sz="900" i="1" dirty="0">
                <a:latin typeface="Montserrat Medium"/>
                <a:ea typeface="Montserrat Medium"/>
                <a:cs typeface="Montserrat Medium"/>
                <a:sym typeface="Montserrat Medium"/>
              </a:rPr>
              <a:t>софинансирования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расходных обязательств того бюджета, которому они предоставляются.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Бюджетным кодексом РФ предусмотрена возможность предоставления субсидий бюджетам субъектов Российской Федерации из федерального бюджета, а также местным бюджетам из бюджета субъекта Российской Федерации.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Субве́нции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— межбюджетные трансферты, предоставляемые в целях </a:t>
            </a:r>
            <a:r>
              <a:rPr lang="ru" sz="900" i="1" dirty="0">
                <a:latin typeface="Montserrat Medium"/>
                <a:ea typeface="Montserrat Medium"/>
                <a:cs typeface="Montserrat Medium"/>
                <a:sym typeface="Montserrat Medium"/>
              </a:rPr>
              <a:t>финансирования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Бюджетным кодексом РФ предусмотрена возможность предоставления субвенций бюджетам субъектов Российской Федерации из федерального бюджета, а также местным бюджетам из бюджета субъекта Российской Федерации.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900" dirty="0">
                <a:solidFill>
                  <a:srgbClr val="C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Финансовый орган</a:t>
            </a:r>
            <a:r>
              <a:rPr lang="ru" sz="900" dirty="0">
                <a:solidFill>
                  <a:srgbClr val="0000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- </a:t>
            </a:r>
            <a:r>
              <a:rPr lang="ru" sz="900" dirty="0">
                <a:latin typeface="Montserrat Medium"/>
                <a:ea typeface="Montserrat Medium"/>
                <a:cs typeface="Montserrat Medium"/>
                <a:sym typeface="Montserrat Medium"/>
              </a:rPr>
              <a:t>на региональном уровне -  орган исполнительной власти субъекта Российской Федерации, осуществляющий составление и организацию исполнения бюджета субъекта Российской Федерации (в Удмуртской Республике – Министерство финансов Удмуртской Республики). На уровне муниципальных районов (городских округов) - органы местных администраций муниципальных образований, осуществляющие составление и организацию исполнения местных бюджетов.</a:t>
            </a:r>
            <a:endParaRPr sz="9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900" dirty="0">
              <a:solidFill>
                <a:srgbClr val="C1272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852" name="Google Shape;852;p152"/>
          <p:cNvSpPr txBox="1"/>
          <p:nvPr/>
        </p:nvSpPr>
        <p:spPr>
          <a:xfrm>
            <a:off x="0" y="438150"/>
            <a:ext cx="9144000" cy="5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23900" marR="35560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300" dirty="0">
                <a:solidFill>
                  <a:schemeClr val="bg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АЗБУКА БЮДЖЕТА</a:t>
            </a:r>
            <a:endParaRPr dirty="0">
              <a:solidFill>
                <a:schemeClr val="bg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7" y="770965"/>
            <a:ext cx="68770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66"/>
          <p:cNvSpPr/>
          <p:nvPr/>
        </p:nvSpPr>
        <p:spPr>
          <a:xfrm>
            <a:off x="3141375" y="1018162"/>
            <a:ext cx="5793900" cy="3582363"/>
          </a:xfrm>
          <a:prstGeom prst="roundRect">
            <a:avLst>
              <a:gd name="adj" fmla="val 6581"/>
            </a:avLst>
          </a:prstGeom>
          <a:solidFill>
            <a:srgbClr val="FE8CC0"/>
          </a:solidFill>
          <a:ln>
            <a:noFill/>
          </a:ln>
          <a:effectLst>
            <a:outerShdw blurRad="50800" dist="38100" dir="2700000" algn="tl" rotWithShape="0">
              <a:srgbClr val="000000">
                <a:alpha val="1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8" name="Google Shape;1368;p166"/>
          <p:cNvGrpSpPr/>
          <p:nvPr/>
        </p:nvGrpSpPr>
        <p:grpSpPr>
          <a:xfrm>
            <a:off x="-35281" y="2811411"/>
            <a:ext cx="2494404" cy="1865537"/>
            <a:chOff x="513145" y="4218565"/>
            <a:chExt cx="2552865" cy="1769623"/>
          </a:xfrm>
        </p:grpSpPr>
        <p:grpSp>
          <p:nvGrpSpPr>
            <p:cNvPr id="1369" name="Google Shape;1369;p166"/>
            <p:cNvGrpSpPr/>
            <p:nvPr/>
          </p:nvGrpSpPr>
          <p:grpSpPr>
            <a:xfrm>
              <a:off x="513145" y="4881999"/>
              <a:ext cx="969794" cy="1021148"/>
              <a:chOff x="513145" y="4881999"/>
              <a:chExt cx="969794" cy="1021148"/>
            </a:xfrm>
          </p:grpSpPr>
          <p:sp>
            <p:nvSpPr>
              <p:cNvPr id="1370" name="Google Shape;1370;p166"/>
              <p:cNvSpPr/>
              <p:nvPr/>
            </p:nvSpPr>
            <p:spPr>
              <a:xfrm>
                <a:off x="513145" y="5328153"/>
                <a:ext cx="380814" cy="574994"/>
              </a:xfrm>
              <a:custGeom>
                <a:avLst/>
                <a:gdLst/>
                <a:ahLst/>
                <a:cxnLst/>
                <a:rect l="l" t="t" r="r" b="b"/>
                <a:pathLst>
                  <a:path w="380814" h="574994" extrusionOk="0">
                    <a:moveTo>
                      <a:pt x="376464" y="574995"/>
                    </a:moveTo>
                    <a:lnTo>
                      <a:pt x="210710" y="574995"/>
                    </a:lnTo>
                    <a:cubicBezTo>
                      <a:pt x="210710" y="486183"/>
                      <a:pt x="152201" y="398489"/>
                      <a:pt x="108354" y="323921"/>
                    </a:cubicBezTo>
                    <a:cubicBezTo>
                      <a:pt x="106958" y="321547"/>
                      <a:pt x="105561" y="319173"/>
                      <a:pt x="104165" y="316800"/>
                    </a:cubicBezTo>
                    <a:cubicBezTo>
                      <a:pt x="66462" y="251727"/>
                      <a:pt x="17448" y="191263"/>
                      <a:pt x="2926" y="115438"/>
                    </a:cubicBezTo>
                    <a:cubicBezTo>
                      <a:pt x="-1264" y="93375"/>
                      <a:pt x="-2102" y="69497"/>
                      <a:pt x="8232" y="49667"/>
                    </a:cubicBezTo>
                    <a:cubicBezTo>
                      <a:pt x="19263" y="28442"/>
                      <a:pt x="41606" y="14757"/>
                      <a:pt x="64786" y="8893"/>
                    </a:cubicBezTo>
                    <a:cubicBezTo>
                      <a:pt x="340995" y="-62045"/>
                      <a:pt x="398806" y="306606"/>
                      <a:pt x="376464" y="574995"/>
                    </a:cubicBezTo>
                    <a:close/>
                  </a:path>
                </a:pathLst>
              </a:custGeom>
              <a:solidFill>
                <a:srgbClr val="013FAA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166"/>
              <p:cNvSpPr/>
              <p:nvPr/>
            </p:nvSpPr>
            <p:spPr>
              <a:xfrm>
                <a:off x="635338" y="5415768"/>
                <a:ext cx="183607" cy="487378"/>
              </a:xfrm>
              <a:custGeom>
                <a:avLst/>
                <a:gdLst/>
                <a:ahLst/>
                <a:cxnLst/>
                <a:rect l="l" t="t" r="r" b="b"/>
                <a:pathLst>
                  <a:path w="183607" h="487378" extrusionOk="0">
                    <a:moveTo>
                      <a:pt x="183054" y="487379"/>
                    </a:moveTo>
                    <a:lnTo>
                      <a:pt x="175932" y="487379"/>
                    </a:lnTo>
                    <a:cubicBezTo>
                      <a:pt x="175374" y="449815"/>
                      <a:pt x="171324" y="412252"/>
                      <a:pt x="165320" y="375248"/>
                    </a:cubicBezTo>
                    <a:cubicBezTo>
                      <a:pt x="157919" y="330423"/>
                      <a:pt x="146887" y="286436"/>
                      <a:pt x="132504" y="243427"/>
                    </a:cubicBezTo>
                    <a:cubicBezTo>
                      <a:pt x="103738" y="157548"/>
                      <a:pt x="59752" y="76976"/>
                      <a:pt x="2080" y="6597"/>
                    </a:cubicBezTo>
                    <a:cubicBezTo>
                      <a:pt x="-2668" y="592"/>
                      <a:pt x="1522" y="-2619"/>
                      <a:pt x="6549" y="2687"/>
                    </a:cubicBezTo>
                    <a:cubicBezTo>
                      <a:pt x="69666" y="69435"/>
                      <a:pt x="117702" y="150985"/>
                      <a:pt x="146887" y="238679"/>
                    </a:cubicBezTo>
                    <a:cubicBezTo>
                      <a:pt x="161550" y="282526"/>
                      <a:pt x="172023" y="327770"/>
                      <a:pt x="177748" y="373572"/>
                    </a:cubicBezTo>
                    <a:cubicBezTo>
                      <a:pt x="182496" y="411275"/>
                      <a:pt x="184730" y="449397"/>
                      <a:pt x="183054" y="48737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66"/>
              <p:cNvSpPr/>
              <p:nvPr/>
            </p:nvSpPr>
            <p:spPr>
              <a:xfrm>
                <a:off x="1185227" y="5450172"/>
                <a:ext cx="297712" cy="452974"/>
              </a:xfrm>
              <a:custGeom>
                <a:avLst/>
                <a:gdLst/>
                <a:ahLst/>
                <a:cxnLst/>
                <a:rect l="l" t="t" r="r" b="b"/>
                <a:pathLst>
                  <a:path w="297712" h="452974" extrusionOk="0">
                    <a:moveTo>
                      <a:pt x="0" y="452975"/>
                    </a:moveTo>
                    <a:lnTo>
                      <a:pt x="168686" y="452975"/>
                    </a:lnTo>
                    <a:cubicBezTo>
                      <a:pt x="168686" y="236672"/>
                      <a:pt x="413336" y="24279"/>
                      <a:pt x="228871" y="1238"/>
                    </a:cubicBezTo>
                    <a:cubicBezTo>
                      <a:pt x="163240" y="-7001"/>
                      <a:pt x="116320" y="26653"/>
                      <a:pt x="82946" y="79018"/>
                    </a:cubicBezTo>
                    <a:cubicBezTo>
                      <a:pt x="0" y="208744"/>
                      <a:pt x="0" y="452975"/>
                      <a:pt x="0" y="45297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166"/>
              <p:cNvSpPr/>
              <p:nvPr/>
            </p:nvSpPr>
            <p:spPr>
              <a:xfrm>
                <a:off x="667835" y="4881999"/>
                <a:ext cx="551799" cy="1021148"/>
              </a:xfrm>
              <a:custGeom>
                <a:avLst/>
                <a:gdLst/>
                <a:ahLst/>
                <a:cxnLst/>
                <a:rect l="l" t="t" r="r" b="b"/>
                <a:pathLst>
                  <a:path w="551799" h="1021148" extrusionOk="0">
                    <a:moveTo>
                      <a:pt x="332787" y="1021148"/>
                    </a:moveTo>
                    <a:lnTo>
                      <a:pt x="539874" y="1021148"/>
                    </a:lnTo>
                    <a:cubicBezTo>
                      <a:pt x="573667" y="709611"/>
                      <a:pt x="564451" y="-71398"/>
                      <a:pt x="113273" y="5264"/>
                    </a:cubicBezTo>
                    <a:cubicBezTo>
                      <a:pt x="-232896" y="64053"/>
                      <a:pt x="323990" y="514114"/>
                      <a:pt x="332787" y="1021148"/>
                    </a:cubicBezTo>
                    <a:close/>
                  </a:path>
                </a:pathLst>
              </a:custGeom>
              <a:solidFill>
                <a:srgbClr val="013FAA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166"/>
              <p:cNvSpPr/>
              <p:nvPr/>
            </p:nvSpPr>
            <p:spPr>
              <a:xfrm>
                <a:off x="883318" y="5048562"/>
                <a:ext cx="236383" cy="854585"/>
              </a:xfrm>
              <a:custGeom>
                <a:avLst/>
                <a:gdLst/>
                <a:ahLst/>
                <a:cxnLst/>
                <a:rect l="l" t="t" r="r" b="b"/>
                <a:pathLst>
                  <a:path w="236383" h="854585" extrusionOk="0">
                    <a:moveTo>
                      <a:pt x="4056" y="10738"/>
                    </a:moveTo>
                    <a:cubicBezTo>
                      <a:pt x="31286" y="41320"/>
                      <a:pt x="53908" y="75811"/>
                      <a:pt x="73877" y="111559"/>
                    </a:cubicBezTo>
                    <a:cubicBezTo>
                      <a:pt x="93845" y="147307"/>
                      <a:pt x="110602" y="184730"/>
                      <a:pt x="124706" y="223271"/>
                    </a:cubicBezTo>
                    <a:cubicBezTo>
                      <a:pt x="138949" y="261672"/>
                      <a:pt x="151237" y="300772"/>
                      <a:pt x="161292" y="340709"/>
                    </a:cubicBezTo>
                    <a:cubicBezTo>
                      <a:pt x="171485" y="380506"/>
                      <a:pt x="180143" y="420583"/>
                      <a:pt x="186985" y="461079"/>
                    </a:cubicBezTo>
                    <a:cubicBezTo>
                      <a:pt x="201229" y="541930"/>
                      <a:pt x="209886" y="623899"/>
                      <a:pt x="215332" y="706008"/>
                    </a:cubicBezTo>
                    <a:cubicBezTo>
                      <a:pt x="218404" y="755580"/>
                      <a:pt x="220499" y="805013"/>
                      <a:pt x="220918" y="854585"/>
                    </a:cubicBezTo>
                    <a:lnTo>
                      <a:pt x="235022" y="854585"/>
                    </a:lnTo>
                    <a:cubicBezTo>
                      <a:pt x="236837" y="804734"/>
                      <a:pt x="236837" y="754882"/>
                      <a:pt x="235022" y="705030"/>
                    </a:cubicBezTo>
                    <a:cubicBezTo>
                      <a:pt x="231810" y="622084"/>
                      <a:pt x="223990" y="538998"/>
                      <a:pt x="209467" y="456890"/>
                    </a:cubicBezTo>
                    <a:cubicBezTo>
                      <a:pt x="202346" y="415835"/>
                      <a:pt x="193130" y="375060"/>
                      <a:pt x="182238" y="334844"/>
                    </a:cubicBezTo>
                    <a:cubicBezTo>
                      <a:pt x="171485" y="294488"/>
                      <a:pt x="158080" y="254969"/>
                      <a:pt x="142300" y="216149"/>
                    </a:cubicBezTo>
                    <a:cubicBezTo>
                      <a:pt x="134760" y="196739"/>
                      <a:pt x="125683" y="177748"/>
                      <a:pt x="116746" y="158897"/>
                    </a:cubicBezTo>
                    <a:cubicBezTo>
                      <a:pt x="106971" y="140325"/>
                      <a:pt x="97616" y="121753"/>
                      <a:pt x="86305" y="104158"/>
                    </a:cubicBezTo>
                    <a:cubicBezTo>
                      <a:pt x="64521" y="68549"/>
                      <a:pt x="39804" y="34477"/>
                      <a:pt x="10201" y="4874"/>
                    </a:cubicBezTo>
                    <a:cubicBezTo>
                      <a:pt x="1543" y="-4482"/>
                      <a:pt x="-4322" y="824"/>
                      <a:pt x="4056" y="107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166"/>
              <p:cNvSpPr/>
              <p:nvPr/>
            </p:nvSpPr>
            <p:spPr>
              <a:xfrm>
                <a:off x="765606" y="5541199"/>
                <a:ext cx="248682" cy="361948"/>
              </a:xfrm>
              <a:custGeom>
                <a:avLst/>
                <a:gdLst/>
                <a:ahLst/>
                <a:cxnLst/>
                <a:rect l="l" t="t" r="r" b="b"/>
                <a:pathLst>
                  <a:path w="248682" h="361948" extrusionOk="0">
                    <a:moveTo>
                      <a:pt x="72196" y="361948"/>
                    </a:moveTo>
                    <a:lnTo>
                      <a:pt x="244093" y="361948"/>
                    </a:lnTo>
                    <a:cubicBezTo>
                      <a:pt x="244093" y="361948"/>
                      <a:pt x="289476" y="-279"/>
                      <a:pt x="94818" y="0"/>
                    </a:cubicBezTo>
                    <a:cubicBezTo>
                      <a:pt x="-82107" y="140"/>
                      <a:pt x="36029" y="223983"/>
                      <a:pt x="72196" y="3619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166"/>
              <p:cNvSpPr/>
              <p:nvPr/>
            </p:nvSpPr>
            <p:spPr>
              <a:xfrm>
                <a:off x="888519" y="5624740"/>
                <a:ext cx="59039" cy="278267"/>
              </a:xfrm>
              <a:custGeom>
                <a:avLst/>
                <a:gdLst/>
                <a:ahLst/>
                <a:cxnLst/>
                <a:rect l="l" t="t" r="r" b="b"/>
                <a:pathLst>
                  <a:path w="59039" h="278267" extrusionOk="0">
                    <a:moveTo>
                      <a:pt x="530" y="5830"/>
                    </a:moveTo>
                    <a:cubicBezTo>
                      <a:pt x="26084" y="87240"/>
                      <a:pt x="36976" y="172700"/>
                      <a:pt x="42981" y="257601"/>
                    </a:cubicBezTo>
                    <a:cubicBezTo>
                      <a:pt x="43400" y="264444"/>
                      <a:pt x="43679" y="271426"/>
                      <a:pt x="44098" y="278268"/>
                    </a:cubicBezTo>
                    <a:lnTo>
                      <a:pt x="59040" y="278268"/>
                    </a:lnTo>
                    <a:cubicBezTo>
                      <a:pt x="58760" y="270867"/>
                      <a:pt x="58481" y="263745"/>
                      <a:pt x="57922" y="256484"/>
                    </a:cubicBezTo>
                    <a:cubicBezTo>
                      <a:pt x="51639" y="170605"/>
                      <a:pt x="37256" y="84307"/>
                      <a:pt x="5697" y="3735"/>
                    </a:cubicBezTo>
                    <a:cubicBezTo>
                      <a:pt x="3044" y="-2409"/>
                      <a:pt x="-1564" y="-454"/>
                      <a:pt x="530" y="58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166"/>
              <p:cNvSpPr/>
              <p:nvPr/>
            </p:nvSpPr>
            <p:spPr>
              <a:xfrm>
                <a:off x="1249881" y="5541101"/>
                <a:ext cx="125286" cy="362046"/>
              </a:xfrm>
              <a:custGeom>
                <a:avLst/>
                <a:gdLst/>
                <a:ahLst/>
                <a:cxnLst/>
                <a:rect l="l" t="t" r="r" b="b"/>
                <a:pathLst>
                  <a:path w="125286" h="362046" extrusionOk="0">
                    <a:moveTo>
                      <a:pt x="0" y="362046"/>
                    </a:moveTo>
                    <a:lnTo>
                      <a:pt x="10752" y="362046"/>
                    </a:lnTo>
                    <a:cubicBezTo>
                      <a:pt x="14662" y="329231"/>
                      <a:pt x="19689" y="296415"/>
                      <a:pt x="25833" y="263879"/>
                    </a:cubicBezTo>
                    <a:cubicBezTo>
                      <a:pt x="35189" y="218496"/>
                      <a:pt x="46919" y="173671"/>
                      <a:pt x="62280" y="130103"/>
                    </a:cubicBezTo>
                    <a:cubicBezTo>
                      <a:pt x="66329" y="119211"/>
                      <a:pt x="70937" y="108599"/>
                      <a:pt x="75127" y="97986"/>
                    </a:cubicBezTo>
                    <a:cubicBezTo>
                      <a:pt x="77361" y="92680"/>
                      <a:pt x="79316" y="87234"/>
                      <a:pt x="81829" y="81927"/>
                    </a:cubicBezTo>
                    <a:lnTo>
                      <a:pt x="89509" y="66427"/>
                    </a:lnTo>
                    <a:lnTo>
                      <a:pt x="97190" y="50788"/>
                    </a:lnTo>
                    <a:cubicBezTo>
                      <a:pt x="99703" y="45621"/>
                      <a:pt x="102217" y="40315"/>
                      <a:pt x="105428" y="35567"/>
                    </a:cubicBezTo>
                    <a:lnTo>
                      <a:pt x="123582" y="5963"/>
                    </a:lnTo>
                    <a:cubicBezTo>
                      <a:pt x="127352" y="-181"/>
                      <a:pt x="124280" y="-2555"/>
                      <a:pt x="120091" y="3589"/>
                    </a:cubicBezTo>
                    <a:lnTo>
                      <a:pt x="100401" y="32495"/>
                    </a:lnTo>
                    <a:cubicBezTo>
                      <a:pt x="96910" y="37242"/>
                      <a:pt x="94257" y="42409"/>
                      <a:pt x="91464" y="47576"/>
                    </a:cubicBezTo>
                    <a:lnTo>
                      <a:pt x="82946" y="62936"/>
                    </a:lnTo>
                    <a:lnTo>
                      <a:pt x="74568" y="78436"/>
                    </a:lnTo>
                    <a:cubicBezTo>
                      <a:pt x="71915" y="83603"/>
                      <a:pt x="69820" y="89049"/>
                      <a:pt x="67307" y="94355"/>
                    </a:cubicBezTo>
                    <a:cubicBezTo>
                      <a:pt x="62699" y="105108"/>
                      <a:pt x="57671" y="115720"/>
                      <a:pt x="53343" y="126612"/>
                    </a:cubicBezTo>
                    <a:cubicBezTo>
                      <a:pt x="36586" y="170459"/>
                      <a:pt x="24018" y="215703"/>
                      <a:pt x="14523" y="261645"/>
                    </a:cubicBezTo>
                    <a:cubicBezTo>
                      <a:pt x="8239" y="295019"/>
                      <a:pt x="3351" y="328532"/>
                      <a:pt x="0" y="3620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8" name="Google Shape;1378;p166"/>
            <p:cNvGrpSpPr/>
            <p:nvPr/>
          </p:nvGrpSpPr>
          <p:grpSpPr>
            <a:xfrm>
              <a:off x="869351" y="4218565"/>
              <a:ext cx="1046892" cy="1531954"/>
              <a:chOff x="869351" y="4218565"/>
              <a:chExt cx="1046892" cy="1531954"/>
            </a:xfrm>
          </p:grpSpPr>
          <p:sp>
            <p:nvSpPr>
              <p:cNvPr id="1379" name="Google Shape;1379;p166"/>
              <p:cNvSpPr/>
              <p:nvPr/>
            </p:nvSpPr>
            <p:spPr>
              <a:xfrm>
                <a:off x="869351" y="4218565"/>
                <a:ext cx="960395" cy="1390578"/>
              </a:xfrm>
              <a:custGeom>
                <a:avLst/>
                <a:gdLst/>
                <a:ahLst/>
                <a:cxnLst/>
                <a:rect l="l" t="t" r="r" b="b"/>
                <a:pathLst>
                  <a:path w="960395" h="1390578" extrusionOk="0">
                    <a:moveTo>
                      <a:pt x="908091" y="784181"/>
                    </a:moveTo>
                    <a:cubicBezTo>
                      <a:pt x="834640" y="745221"/>
                      <a:pt x="732005" y="903433"/>
                      <a:pt x="732005" y="903433"/>
                    </a:cubicBezTo>
                    <a:cubicBezTo>
                      <a:pt x="767334" y="795631"/>
                      <a:pt x="886168" y="518445"/>
                      <a:pt x="782834" y="449742"/>
                    </a:cubicBezTo>
                    <a:cubicBezTo>
                      <a:pt x="698910" y="394025"/>
                      <a:pt x="607166" y="501269"/>
                      <a:pt x="576306" y="584355"/>
                    </a:cubicBezTo>
                    <a:cubicBezTo>
                      <a:pt x="601022" y="488562"/>
                      <a:pt x="703658" y="190150"/>
                      <a:pt x="604932" y="150353"/>
                    </a:cubicBezTo>
                    <a:cubicBezTo>
                      <a:pt x="518774" y="115582"/>
                      <a:pt x="455656" y="257038"/>
                      <a:pt x="443647" y="339007"/>
                    </a:cubicBezTo>
                    <a:cubicBezTo>
                      <a:pt x="433593" y="254106"/>
                      <a:pt x="420607" y="-33973"/>
                      <a:pt x="261835" y="3311"/>
                    </a:cubicBezTo>
                    <a:cubicBezTo>
                      <a:pt x="108929" y="42830"/>
                      <a:pt x="196344" y="307867"/>
                      <a:pt x="236700" y="404498"/>
                    </a:cubicBezTo>
                    <a:cubicBezTo>
                      <a:pt x="190898" y="347106"/>
                      <a:pt x="75974" y="229529"/>
                      <a:pt x="16348" y="320574"/>
                    </a:cubicBezTo>
                    <a:cubicBezTo>
                      <a:pt x="-80423" y="468314"/>
                      <a:pt x="284038" y="708635"/>
                      <a:pt x="284038" y="708635"/>
                    </a:cubicBezTo>
                    <a:cubicBezTo>
                      <a:pt x="284038" y="708635"/>
                      <a:pt x="65641" y="637698"/>
                      <a:pt x="67316" y="771613"/>
                    </a:cubicBezTo>
                    <a:cubicBezTo>
                      <a:pt x="69690" y="960965"/>
                      <a:pt x="289763" y="1057736"/>
                      <a:pt x="451607" y="1068069"/>
                    </a:cubicBezTo>
                    <a:cubicBezTo>
                      <a:pt x="220223" y="1047822"/>
                      <a:pt x="242565" y="1261192"/>
                      <a:pt x="407201" y="1344697"/>
                    </a:cubicBezTo>
                    <a:cubicBezTo>
                      <a:pt x="545585" y="1414936"/>
                      <a:pt x="714270" y="1403206"/>
                      <a:pt x="843996" y="1318584"/>
                    </a:cubicBezTo>
                    <a:cubicBezTo>
                      <a:pt x="930992" y="1226003"/>
                      <a:pt x="1019664" y="843388"/>
                      <a:pt x="908091" y="7841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166"/>
              <p:cNvSpPr/>
              <p:nvPr/>
            </p:nvSpPr>
            <p:spPr>
              <a:xfrm>
                <a:off x="920608" y="4309850"/>
                <a:ext cx="995635" cy="1440669"/>
              </a:xfrm>
              <a:custGeom>
                <a:avLst/>
                <a:gdLst/>
                <a:ahLst/>
                <a:cxnLst/>
                <a:rect l="l" t="t" r="r" b="b"/>
                <a:pathLst>
                  <a:path w="995635" h="1440669" extrusionOk="0">
                    <a:moveTo>
                      <a:pt x="767883" y="944248"/>
                    </a:moveTo>
                    <a:cubicBezTo>
                      <a:pt x="758527" y="973433"/>
                      <a:pt x="747774" y="1002060"/>
                      <a:pt x="736184" y="1029988"/>
                    </a:cubicBezTo>
                    <a:cubicBezTo>
                      <a:pt x="727107" y="1051632"/>
                      <a:pt x="716634" y="1072438"/>
                      <a:pt x="705463" y="1092546"/>
                    </a:cubicBezTo>
                    <a:cubicBezTo>
                      <a:pt x="633688" y="999546"/>
                      <a:pt x="568476" y="901518"/>
                      <a:pt x="510665" y="799302"/>
                    </a:cubicBezTo>
                    <a:cubicBezTo>
                      <a:pt x="528958" y="773189"/>
                      <a:pt x="546692" y="746099"/>
                      <a:pt x="562192" y="718310"/>
                    </a:cubicBezTo>
                    <a:cubicBezTo>
                      <a:pt x="579228" y="687729"/>
                      <a:pt x="595287" y="655193"/>
                      <a:pt x="609670" y="622657"/>
                    </a:cubicBezTo>
                    <a:cubicBezTo>
                      <a:pt x="623913" y="590120"/>
                      <a:pt x="636760" y="556746"/>
                      <a:pt x="648071" y="523233"/>
                    </a:cubicBezTo>
                    <a:cubicBezTo>
                      <a:pt x="659382" y="489719"/>
                      <a:pt x="669576" y="455786"/>
                      <a:pt x="677116" y="421435"/>
                    </a:cubicBezTo>
                    <a:cubicBezTo>
                      <a:pt x="668459" y="455367"/>
                      <a:pt x="657148" y="488741"/>
                      <a:pt x="644580" y="521557"/>
                    </a:cubicBezTo>
                    <a:cubicBezTo>
                      <a:pt x="632152" y="554512"/>
                      <a:pt x="618188" y="586909"/>
                      <a:pt x="602828" y="618467"/>
                    </a:cubicBezTo>
                    <a:cubicBezTo>
                      <a:pt x="587467" y="650026"/>
                      <a:pt x="570291" y="681306"/>
                      <a:pt x="552417" y="710490"/>
                    </a:cubicBezTo>
                    <a:cubicBezTo>
                      <a:pt x="536917" y="735626"/>
                      <a:pt x="519602" y="759923"/>
                      <a:pt x="501728" y="783243"/>
                    </a:cubicBezTo>
                    <a:cubicBezTo>
                      <a:pt x="456764" y="703648"/>
                      <a:pt x="415849" y="619445"/>
                      <a:pt x="380939" y="534962"/>
                    </a:cubicBezTo>
                    <a:cubicBezTo>
                      <a:pt x="397277" y="503683"/>
                      <a:pt x="413336" y="472403"/>
                      <a:pt x="426462" y="439309"/>
                    </a:cubicBezTo>
                    <a:cubicBezTo>
                      <a:pt x="434002" y="422552"/>
                      <a:pt x="439867" y="404678"/>
                      <a:pt x="446710" y="387642"/>
                    </a:cubicBezTo>
                    <a:cubicBezTo>
                      <a:pt x="452575" y="369907"/>
                      <a:pt x="458998" y="352452"/>
                      <a:pt x="464304" y="334997"/>
                    </a:cubicBezTo>
                    <a:cubicBezTo>
                      <a:pt x="475057" y="300087"/>
                      <a:pt x="485530" y="264060"/>
                      <a:pt x="494048" y="228312"/>
                    </a:cubicBezTo>
                    <a:cubicBezTo>
                      <a:pt x="502566" y="192564"/>
                      <a:pt x="510246" y="156537"/>
                      <a:pt x="515552" y="120370"/>
                    </a:cubicBezTo>
                    <a:cubicBezTo>
                      <a:pt x="508989" y="156397"/>
                      <a:pt x="500192" y="191866"/>
                      <a:pt x="490417" y="227055"/>
                    </a:cubicBezTo>
                    <a:cubicBezTo>
                      <a:pt x="480642" y="262245"/>
                      <a:pt x="469052" y="297434"/>
                      <a:pt x="457183" y="331646"/>
                    </a:cubicBezTo>
                    <a:cubicBezTo>
                      <a:pt x="451178" y="348822"/>
                      <a:pt x="444196" y="365718"/>
                      <a:pt x="437912" y="382894"/>
                    </a:cubicBezTo>
                    <a:cubicBezTo>
                      <a:pt x="430511" y="399372"/>
                      <a:pt x="424088" y="416687"/>
                      <a:pt x="416128" y="432885"/>
                    </a:cubicBezTo>
                    <a:cubicBezTo>
                      <a:pt x="403421" y="461791"/>
                      <a:pt x="388340" y="489021"/>
                      <a:pt x="372840" y="515971"/>
                    </a:cubicBezTo>
                    <a:cubicBezTo>
                      <a:pt x="307349" y="346727"/>
                      <a:pt x="258474" y="178042"/>
                      <a:pt x="223425" y="0"/>
                    </a:cubicBezTo>
                    <a:cubicBezTo>
                      <a:pt x="253866" y="179578"/>
                      <a:pt x="298412" y="350218"/>
                      <a:pt x="359714" y="521836"/>
                    </a:cubicBezTo>
                    <a:cubicBezTo>
                      <a:pt x="330808" y="514435"/>
                      <a:pt x="302042" y="504940"/>
                      <a:pt x="273556" y="492093"/>
                    </a:cubicBezTo>
                    <a:cubicBezTo>
                      <a:pt x="240880" y="477291"/>
                      <a:pt x="208483" y="459975"/>
                      <a:pt x="177204" y="439309"/>
                    </a:cubicBezTo>
                    <a:cubicBezTo>
                      <a:pt x="145924" y="418642"/>
                      <a:pt x="115064" y="395601"/>
                      <a:pt x="85460" y="370047"/>
                    </a:cubicBezTo>
                    <a:cubicBezTo>
                      <a:pt x="55856" y="344353"/>
                      <a:pt x="27090" y="316425"/>
                      <a:pt x="0" y="285565"/>
                    </a:cubicBezTo>
                    <a:cubicBezTo>
                      <a:pt x="26252" y="317682"/>
                      <a:pt x="54460" y="346867"/>
                      <a:pt x="83505" y="373817"/>
                    </a:cubicBezTo>
                    <a:cubicBezTo>
                      <a:pt x="112690" y="400768"/>
                      <a:pt x="143271" y="425345"/>
                      <a:pt x="174271" y="447408"/>
                    </a:cubicBezTo>
                    <a:cubicBezTo>
                      <a:pt x="205411" y="469471"/>
                      <a:pt x="237808" y="488462"/>
                      <a:pt x="270763" y="504800"/>
                    </a:cubicBezTo>
                    <a:cubicBezTo>
                      <a:pt x="302182" y="520440"/>
                      <a:pt x="334439" y="532030"/>
                      <a:pt x="366975" y="541246"/>
                    </a:cubicBezTo>
                    <a:cubicBezTo>
                      <a:pt x="402863" y="628521"/>
                      <a:pt x="440705" y="711887"/>
                      <a:pt x="482876" y="796369"/>
                    </a:cubicBezTo>
                    <a:cubicBezTo>
                      <a:pt x="455507" y="802793"/>
                      <a:pt x="426601" y="806423"/>
                      <a:pt x="397556" y="805586"/>
                    </a:cubicBezTo>
                    <a:cubicBezTo>
                      <a:pt x="363903" y="804608"/>
                      <a:pt x="328713" y="799441"/>
                      <a:pt x="294083" y="790504"/>
                    </a:cubicBezTo>
                    <a:cubicBezTo>
                      <a:pt x="259452" y="781567"/>
                      <a:pt x="224402" y="769139"/>
                      <a:pt x="190051" y="753639"/>
                    </a:cubicBezTo>
                    <a:cubicBezTo>
                      <a:pt x="155699" y="738139"/>
                      <a:pt x="121348" y="719846"/>
                      <a:pt x="88113" y="697783"/>
                    </a:cubicBezTo>
                    <a:cubicBezTo>
                      <a:pt x="120929" y="721243"/>
                      <a:pt x="155001" y="741072"/>
                      <a:pt x="189352" y="757968"/>
                    </a:cubicBezTo>
                    <a:cubicBezTo>
                      <a:pt x="223704" y="774865"/>
                      <a:pt x="258754" y="788968"/>
                      <a:pt x="293803" y="799441"/>
                    </a:cubicBezTo>
                    <a:cubicBezTo>
                      <a:pt x="328713" y="809914"/>
                      <a:pt x="364601" y="816617"/>
                      <a:pt x="399232" y="818991"/>
                    </a:cubicBezTo>
                    <a:cubicBezTo>
                      <a:pt x="430232" y="821085"/>
                      <a:pt x="461372" y="818432"/>
                      <a:pt x="491255" y="812288"/>
                    </a:cubicBezTo>
                    <a:cubicBezTo>
                      <a:pt x="546971" y="916879"/>
                      <a:pt x="609949" y="1017420"/>
                      <a:pt x="679769" y="1113074"/>
                    </a:cubicBezTo>
                    <a:cubicBezTo>
                      <a:pt x="654495" y="1119916"/>
                      <a:pt x="628521" y="1125502"/>
                      <a:pt x="601850" y="1128853"/>
                    </a:cubicBezTo>
                    <a:cubicBezTo>
                      <a:pt x="568476" y="1133042"/>
                      <a:pt x="534124" y="1135276"/>
                      <a:pt x="499354" y="1134578"/>
                    </a:cubicBezTo>
                    <a:cubicBezTo>
                      <a:pt x="464584" y="1133880"/>
                      <a:pt x="429115" y="1131366"/>
                      <a:pt x="393507" y="1126339"/>
                    </a:cubicBezTo>
                    <a:cubicBezTo>
                      <a:pt x="357898" y="1121312"/>
                      <a:pt x="321871" y="1114051"/>
                      <a:pt x="285704" y="1103857"/>
                    </a:cubicBezTo>
                    <a:cubicBezTo>
                      <a:pt x="321871" y="1115587"/>
                      <a:pt x="358178" y="1124384"/>
                      <a:pt x="394065" y="1130948"/>
                    </a:cubicBezTo>
                    <a:cubicBezTo>
                      <a:pt x="429953" y="1137511"/>
                      <a:pt x="465840" y="1141560"/>
                      <a:pt x="501169" y="1143515"/>
                    </a:cubicBezTo>
                    <a:cubicBezTo>
                      <a:pt x="536498" y="1145610"/>
                      <a:pt x="571408" y="1144632"/>
                      <a:pt x="605620" y="1141840"/>
                    </a:cubicBezTo>
                    <a:cubicBezTo>
                      <a:pt x="634666" y="1139326"/>
                      <a:pt x="662873" y="1134299"/>
                      <a:pt x="690661" y="1127596"/>
                    </a:cubicBezTo>
                    <a:cubicBezTo>
                      <a:pt x="773887" y="1238750"/>
                      <a:pt x="865072" y="1344737"/>
                      <a:pt x="965613" y="1440670"/>
                    </a:cubicBezTo>
                    <a:cubicBezTo>
                      <a:pt x="977622" y="1427683"/>
                      <a:pt x="983627" y="1421120"/>
                      <a:pt x="995636" y="1408134"/>
                    </a:cubicBezTo>
                    <a:cubicBezTo>
                      <a:pt x="894117" y="1316250"/>
                      <a:pt x="801396" y="1214313"/>
                      <a:pt x="716634" y="1106929"/>
                    </a:cubicBezTo>
                    <a:cubicBezTo>
                      <a:pt x="728085" y="1084028"/>
                      <a:pt x="738558" y="1060569"/>
                      <a:pt x="747355" y="1036411"/>
                    </a:cubicBezTo>
                    <a:cubicBezTo>
                      <a:pt x="757828" y="1007226"/>
                      <a:pt x="767464" y="977622"/>
                      <a:pt x="775563" y="947739"/>
                    </a:cubicBezTo>
                    <a:cubicBezTo>
                      <a:pt x="783662" y="917856"/>
                      <a:pt x="791202" y="887694"/>
                      <a:pt x="797766" y="857532"/>
                    </a:cubicBezTo>
                    <a:cubicBezTo>
                      <a:pt x="804329" y="827509"/>
                      <a:pt x="810473" y="797347"/>
                      <a:pt x="815360" y="767184"/>
                    </a:cubicBezTo>
                    <a:cubicBezTo>
                      <a:pt x="809216" y="797067"/>
                      <a:pt x="801955" y="826811"/>
                      <a:pt x="794135" y="856275"/>
                    </a:cubicBezTo>
                    <a:cubicBezTo>
                      <a:pt x="786036" y="885599"/>
                      <a:pt x="777238" y="915064"/>
                      <a:pt x="767883" y="9442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1" name="Google Shape;1381;p166"/>
            <p:cNvSpPr/>
            <p:nvPr/>
          </p:nvSpPr>
          <p:spPr>
            <a:xfrm>
              <a:off x="615494" y="5382158"/>
              <a:ext cx="2450516" cy="606030"/>
            </a:xfrm>
            <a:custGeom>
              <a:avLst/>
              <a:gdLst/>
              <a:ahLst/>
              <a:cxnLst/>
              <a:rect l="l" t="t" r="r" b="b"/>
              <a:pathLst>
                <a:path w="2450516" h="606030" extrusionOk="0">
                  <a:moveTo>
                    <a:pt x="150532" y="449633"/>
                  </a:moveTo>
                  <a:cubicBezTo>
                    <a:pt x="249118" y="430922"/>
                    <a:pt x="320195" y="504931"/>
                    <a:pt x="324943" y="509539"/>
                  </a:cubicBezTo>
                  <a:cubicBezTo>
                    <a:pt x="329272" y="494318"/>
                    <a:pt x="372281" y="354678"/>
                    <a:pt x="511503" y="305245"/>
                  </a:cubicBezTo>
                  <a:cubicBezTo>
                    <a:pt x="599616" y="273826"/>
                    <a:pt x="677256" y="296169"/>
                    <a:pt x="703927" y="305245"/>
                  </a:cubicBezTo>
                  <a:cubicBezTo>
                    <a:pt x="686193" y="257628"/>
                    <a:pt x="695688" y="204565"/>
                    <a:pt x="728085" y="166582"/>
                  </a:cubicBezTo>
                  <a:cubicBezTo>
                    <a:pt x="763135" y="125807"/>
                    <a:pt x="819829" y="109190"/>
                    <a:pt x="872473" y="124690"/>
                  </a:cubicBezTo>
                  <a:cubicBezTo>
                    <a:pt x="932100" y="32667"/>
                    <a:pt x="1041438" y="-14950"/>
                    <a:pt x="1148961" y="4181"/>
                  </a:cubicBezTo>
                  <a:cubicBezTo>
                    <a:pt x="1255088" y="23311"/>
                    <a:pt x="1340268" y="103884"/>
                    <a:pt x="1365543" y="208893"/>
                  </a:cubicBezTo>
                  <a:cubicBezTo>
                    <a:pt x="1397661" y="160857"/>
                    <a:pt x="1455472" y="136699"/>
                    <a:pt x="1509931" y="148569"/>
                  </a:cubicBezTo>
                  <a:cubicBezTo>
                    <a:pt x="1558666" y="159042"/>
                    <a:pt x="1597626" y="196186"/>
                    <a:pt x="1612428" y="244921"/>
                  </a:cubicBezTo>
                  <a:cubicBezTo>
                    <a:pt x="1678896" y="175659"/>
                    <a:pt x="1779577" y="149686"/>
                    <a:pt x="1870902" y="178871"/>
                  </a:cubicBezTo>
                  <a:cubicBezTo>
                    <a:pt x="1952312" y="204425"/>
                    <a:pt x="2014452" y="270056"/>
                    <a:pt x="2037214" y="351466"/>
                  </a:cubicBezTo>
                  <a:cubicBezTo>
                    <a:pt x="2102565" y="299799"/>
                    <a:pt x="2190539" y="280250"/>
                    <a:pt x="2272368" y="306083"/>
                  </a:cubicBezTo>
                  <a:cubicBezTo>
                    <a:pt x="2394833" y="344624"/>
                    <a:pt x="2471914" y="474489"/>
                    <a:pt x="2445243" y="606031"/>
                  </a:cubicBezTo>
                  <a:cubicBezTo>
                    <a:pt x="2311188" y="606031"/>
                    <a:pt x="2177133" y="606031"/>
                    <a:pt x="2043079" y="606031"/>
                  </a:cubicBezTo>
                  <a:lnTo>
                    <a:pt x="1875929" y="606031"/>
                  </a:lnTo>
                  <a:lnTo>
                    <a:pt x="0" y="606031"/>
                  </a:lnTo>
                  <a:cubicBezTo>
                    <a:pt x="14802" y="526156"/>
                    <a:pt x="75406" y="463737"/>
                    <a:pt x="150532" y="4496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2" name="Google Shape;1382;p166"/>
          <p:cNvSpPr/>
          <p:nvPr/>
        </p:nvSpPr>
        <p:spPr>
          <a:xfrm>
            <a:off x="3581669" y="3876825"/>
            <a:ext cx="159321" cy="118637"/>
          </a:xfrm>
          <a:custGeom>
            <a:avLst/>
            <a:gdLst/>
            <a:ahLst/>
            <a:cxnLst/>
            <a:rect l="l" t="t" r="r" b="b"/>
            <a:pathLst>
              <a:path w="162572" h="112452" extrusionOk="0">
                <a:moveTo>
                  <a:pt x="157621" y="73326"/>
                </a:moveTo>
                <a:lnTo>
                  <a:pt x="122050" y="84244"/>
                </a:lnTo>
                <a:lnTo>
                  <a:pt x="98132" y="28919"/>
                </a:lnTo>
                <a:lnTo>
                  <a:pt x="44128" y="38466"/>
                </a:lnTo>
                <a:lnTo>
                  <a:pt x="19474" y="0"/>
                </a:lnTo>
                <a:lnTo>
                  <a:pt x="0" y="12466"/>
                </a:lnTo>
                <a:lnTo>
                  <a:pt x="32982" y="63932"/>
                </a:lnTo>
                <a:lnTo>
                  <a:pt x="84143" y="54893"/>
                </a:lnTo>
                <a:lnTo>
                  <a:pt x="109025" y="112452"/>
                </a:lnTo>
                <a:lnTo>
                  <a:pt x="162572" y="96000"/>
                </a:lnTo>
                <a:close/>
              </a:path>
            </a:pathLst>
          </a:custGeom>
          <a:solidFill>
            <a:srgbClr val="50BF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166"/>
          <p:cNvSpPr/>
          <p:nvPr/>
        </p:nvSpPr>
        <p:spPr>
          <a:xfrm>
            <a:off x="3462589" y="1876641"/>
            <a:ext cx="232425" cy="166424"/>
          </a:xfrm>
          <a:custGeom>
            <a:avLst/>
            <a:gdLst/>
            <a:ahLst/>
            <a:cxnLst/>
            <a:rect l="l" t="t" r="r" b="b"/>
            <a:pathLst>
              <a:path w="237168" h="157748" extrusionOk="0">
                <a:moveTo>
                  <a:pt x="203729" y="0"/>
                </a:moveTo>
                <a:lnTo>
                  <a:pt x="190095" y="54944"/>
                </a:lnTo>
                <a:lnTo>
                  <a:pt x="99301" y="42757"/>
                </a:lnTo>
                <a:lnTo>
                  <a:pt x="69442" y="120603"/>
                </a:lnTo>
                <a:lnTo>
                  <a:pt x="0" y="122608"/>
                </a:lnTo>
                <a:lnTo>
                  <a:pt x="1016" y="157748"/>
                </a:lnTo>
                <a:lnTo>
                  <a:pt x="93893" y="155082"/>
                </a:lnTo>
                <a:lnTo>
                  <a:pt x="122177" y="81299"/>
                </a:lnTo>
                <a:lnTo>
                  <a:pt x="216628" y="93994"/>
                </a:lnTo>
                <a:lnTo>
                  <a:pt x="237168" y="11324"/>
                </a:lnTo>
                <a:close/>
              </a:path>
            </a:pathLst>
          </a:custGeom>
          <a:solidFill>
            <a:srgbClr val="F48C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166"/>
          <p:cNvSpPr/>
          <p:nvPr/>
        </p:nvSpPr>
        <p:spPr>
          <a:xfrm>
            <a:off x="1203787" y="4339040"/>
            <a:ext cx="1672407" cy="313374"/>
          </a:xfrm>
          <a:custGeom>
            <a:avLst/>
            <a:gdLst/>
            <a:ahLst/>
            <a:cxnLst/>
            <a:rect l="l" t="t" r="r" b="b"/>
            <a:pathLst>
              <a:path w="1706538" h="297037" extrusionOk="0">
                <a:moveTo>
                  <a:pt x="1706538" y="297038"/>
                </a:moveTo>
                <a:lnTo>
                  <a:pt x="110396" y="297038"/>
                </a:lnTo>
                <a:cubicBezTo>
                  <a:pt x="49434" y="297038"/>
                  <a:pt x="0" y="245775"/>
                  <a:pt x="0" y="182554"/>
                </a:cubicBezTo>
                <a:lnTo>
                  <a:pt x="0" y="114483"/>
                </a:lnTo>
                <a:cubicBezTo>
                  <a:pt x="0" y="51237"/>
                  <a:pt x="49434" y="0"/>
                  <a:pt x="110396" y="0"/>
                </a:cubicBezTo>
                <a:lnTo>
                  <a:pt x="1706538" y="0"/>
                </a:lnTo>
                <a:lnTo>
                  <a:pt x="1706538" y="0"/>
                </a:lnTo>
                <a:cubicBezTo>
                  <a:pt x="1633517" y="82771"/>
                  <a:pt x="1632273" y="209290"/>
                  <a:pt x="1703593" y="293610"/>
                </a:cubicBezTo>
                <a:lnTo>
                  <a:pt x="1706538" y="297038"/>
                </a:lnTo>
                <a:close/>
              </a:path>
            </a:pathLst>
          </a:custGeom>
          <a:solidFill>
            <a:srgbClr val="B7574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66"/>
          <p:cNvSpPr/>
          <p:nvPr/>
        </p:nvSpPr>
        <p:spPr>
          <a:xfrm>
            <a:off x="1874251" y="4374877"/>
            <a:ext cx="975855" cy="241587"/>
          </a:xfrm>
          <a:custGeom>
            <a:avLst/>
            <a:gdLst/>
            <a:ahLst/>
            <a:cxnLst/>
            <a:rect l="l" t="t" r="r" b="b"/>
            <a:pathLst>
              <a:path w="995770" h="228992" extrusionOk="0">
                <a:moveTo>
                  <a:pt x="995694" y="0"/>
                </a:moveTo>
                <a:lnTo>
                  <a:pt x="110396" y="0"/>
                </a:lnTo>
                <a:cubicBezTo>
                  <a:pt x="49434" y="0"/>
                  <a:pt x="0" y="51262"/>
                  <a:pt x="0" y="114509"/>
                </a:cubicBezTo>
                <a:lnTo>
                  <a:pt x="0" y="114509"/>
                </a:lnTo>
                <a:cubicBezTo>
                  <a:pt x="0" y="177730"/>
                  <a:pt x="49409" y="228992"/>
                  <a:pt x="110396" y="228992"/>
                </a:cubicBezTo>
                <a:lnTo>
                  <a:pt x="995771" y="228992"/>
                </a:lnTo>
                <a:cubicBezTo>
                  <a:pt x="954410" y="158763"/>
                  <a:pt x="954486" y="70076"/>
                  <a:pt x="995694" y="0"/>
                </a:cubicBezTo>
                <a:close/>
              </a:path>
            </a:pathLst>
          </a:custGeom>
          <a:solidFill>
            <a:srgbClr val="FAE0B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166"/>
          <p:cNvSpPr/>
          <p:nvPr/>
        </p:nvSpPr>
        <p:spPr>
          <a:xfrm>
            <a:off x="1374542" y="4111626"/>
            <a:ext cx="952547" cy="227631"/>
          </a:xfrm>
          <a:custGeom>
            <a:avLst/>
            <a:gdLst/>
            <a:ahLst/>
            <a:cxnLst/>
            <a:rect l="l" t="t" r="r" b="b"/>
            <a:pathLst>
              <a:path w="971987" h="215764" extrusionOk="0">
                <a:moveTo>
                  <a:pt x="971015" y="9394"/>
                </a:moveTo>
                <a:cubicBezTo>
                  <a:pt x="973326" y="5053"/>
                  <a:pt x="969797" y="0"/>
                  <a:pt x="964439" y="0"/>
                </a:cubicBezTo>
                <a:lnTo>
                  <a:pt x="119866" y="0"/>
                </a:lnTo>
                <a:cubicBezTo>
                  <a:pt x="53674" y="0"/>
                  <a:pt x="0" y="48292"/>
                  <a:pt x="0" y="107882"/>
                </a:cubicBezTo>
                <a:lnTo>
                  <a:pt x="0" y="107882"/>
                </a:lnTo>
                <a:cubicBezTo>
                  <a:pt x="0" y="167447"/>
                  <a:pt x="53674" y="215764"/>
                  <a:pt x="119866" y="215764"/>
                </a:cubicBezTo>
                <a:lnTo>
                  <a:pt x="964668" y="215764"/>
                </a:lnTo>
                <a:cubicBezTo>
                  <a:pt x="970051" y="215764"/>
                  <a:pt x="973605" y="210686"/>
                  <a:pt x="971244" y="206319"/>
                </a:cubicBezTo>
                <a:lnTo>
                  <a:pt x="971244" y="206319"/>
                </a:lnTo>
                <a:cubicBezTo>
                  <a:pt x="937831" y="143961"/>
                  <a:pt x="937907" y="71473"/>
                  <a:pt x="971015" y="9394"/>
                </a:cubicBezTo>
                <a:close/>
              </a:path>
            </a:pathLst>
          </a:custGeom>
          <a:solidFill>
            <a:srgbClr val="86B1F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166"/>
          <p:cNvSpPr/>
          <p:nvPr/>
        </p:nvSpPr>
        <p:spPr>
          <a:xfrm>
            <a:off x="1771670" y="4132797"/>
            <a:ext cx="550767" cy="190720"/>
          </a:xfrm>
          <a:custGeom>
            <a:avLst/>
            <a:gdLst/>
            <a:ahLst/>
            <a:cxnLst/>
            <a:rect l="l" t="t" r="r" b="b"/>
            <a:pathLst>
              <a:path w="562007" h="180777" extrusionOk="0">
                <a:moveTo>
                  <a:pt x="559240" y="0"/>
                </a:moveTo>
                <a:lnTo>
                  <a:pt x="140686" y="0"/>
                </a:lnTo>
                <a:cubicBezTo>
                  <a:pt x="62993" y="0"/>
                  <a:pt x="0" y="40472"/>
                  <a:pt x="0" y="90389"/>
                </a:cubicBezTo>
                <a:cubicBezTo>
                  <a:pt x="0" y="140305"/>
                  <a:pt x="62993" y="180777"/>
                  <a:pt x="140686" y="180777"/>
                </a:cubicBezTo>
                <a:lnTo>
                  <a:pt x="562008" y="180777"/>
                </a:lnTo>
                <a:cubicBezTo>
                  <a:pt x="533190" y="123269"/>
                  <a:pt x="532403" y="57762"/>
                  <a:pt x="559240" y="0"/>
                </a:cubicBezTo>
                <a:close/>
              </a:path>
            </a:pathLst>
          </a:custGeom>
          <a:solidFill>
            <a:srgbClr val="F7CC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8" name="Google Shape;1388;p166"/>
          <p:cNvGrpSpPr/>
          <p:nvPr/>
        </p:nvGrpSpPr>
        <p:grpSpPr>
          <a:xfrm>
            <a:off x="2138538" y="4178433"/>
            <a:ext cx="119527" cy="266804"/>
            <a:chOff x="2737907" y="5515300"/>
            <a:chExt cx="122328" cy="253087"/>
          </a:xfrm>
        </p:grpSpPr>
        <p:sp>
          <p:nvSpPr>
            <p:cNvPr id="1389" name="Google Shape;1389;p166"/>
            <p:cNvSpPr/>
            <p:nvPr/>
          </p:nvSpPr>
          <p:spPr>
            <a:xfrm>
              <a:off x="2737907" y="5515300"/>
              <a:ext cx="75738" cy="9572"/>
            </a:xfrm>
            <a:custGeom>
              <a:avLst/>
              <a:gdLst/>
              <a:ahLst/>
              <a:cxnLst/>
              <a:rect l="l" t="t" r="r" b="b"/>
              <a:pathLst>
                <a:path w="75738" h="9572" extrusionOk="0">
                  <a:moveTo>
                    <a:pt x="75738" y="0"/>
                  </a:moveTo>
                  <a:lnTo>
                    <a:pt x="21226" y="0"/>
                  </a:lnTo>
                  <a:cubicBezTo>
                    <a:pt x="9496" y="0"/>
                    <a:pt x="0" y="3936"/>
                    <a:pt x="0" y="8785"/>
                  </a:cubicBezTo>
                  <a:lnTo>
                    <a:pt x="0" y="9572"/>
                  </a:lnTo>
                  <a:lnTo>
                    <a:pt x="75738" y="9572"/>
                  </a:lnTo>
                  <a:lnTo>
                    <a:pt x="75738" y="0"/>
                  </a:lnTo>
                  <a:close/>
                </a:path>
              </a:pathLst>
            </a:custGeom>
            <a:solidFill>
              <a:srgbClr val="B7574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66"/>
            <p:cNvSpPr/>
            <p:nvPr/>
          </p:nvSpPr>
          <p:spPr>
            <a:xfrm>
              <a:off x="2758396" y="5515300"/>
              <a:ext cx="101839" cy="253087"/>
            </a:xfrm>
            <a:custGeom>
              <a:avLst/>
              <a:gdLst/>
              <a:ahLst/>
              <a:cxnLst/>
              <a:rect l="l" t="t" r="r" b="b"/>
              <a:pathLst>
                <a:path w="101839" h="253087" extrusionOk="0">
                  <a:moveTo>
                    <a:pt x="101738" y="22039"/>
                  </a:moveTo>
                  <a:cubicBezTo>
                    <a:pt x="101738" y="9851"/>
                    <a:pt x="87494" y="0"/>
                    <a:pt x="69949" y="0"/>
                  </a:cubicBezTo>
                  <a:lnTo>
                    <a:pt x="0" y="0"/>
                  </a:lnTo>
                  <a:cubicBezTo>
                    <a:pt x="13330" y="0"/>
                    <a:pt x="24121" y="7490"/>
                    <a:pt x="24121" y="16732"/>
                  </a:cubicBezTo>
                  <a:lnTo>
                    <a:pt x="23790" y="253088"/>
                  </a:lnTo>
                  <a:lnTo>
                    <a:pt x="62434" y="222696"/>
                  </a:lnTo>
                  <a:lnTo>
                    <a:pt x="101839" y="253088"/>
                  </a:lnTo>
                  <a:lnTo>
                    <a:pt x="101738" y="22039"/>
                  </a:lnTo>
                  <a:close/>
                </a:path>
              </a:pathLst>
            </a:custGeom>
            <a:solidFill>
              <a:srgbClr val="F4745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166"/>
          <p:cNvGrpSpPr/>
          <p:nvPr/>
        </p:nvGrpSpPr>
        <p:grpSpPr>
          <a:xfrm>
            <a:off x="1320421" y="3896205"/>
            <a:ext cx="864455" cy="320363"/>
            <a:chOff x="1900620" y="5247588"/>
            <a:chExt cx="884715" cy="303892"/>
          </a:xfrm>
        </p:grpSpPr>
        <p:sp>
          <p:nvSpPr>
            <p:cNvPr id="1392" name="Google Shape;1392;p166"/>
            <p:cNvSpPr/>
            <p:nvPr/>
          </p:nvSpPr>
          <p:spPr>
            <a:xfrm>
              <a:off x="2201466" y="5257312"/>
              <a:ext cx="570310" cy="187276"/>
            </a:xfrm>
            <a:custGeom>
              <a:avLst/>
              <a:gdLst/>
              <a:ahLst/>
              <a:cxnLst/>
              <a:rect l="l" t="t" r="r" b="b"/>
              <a:pathLst>
                <a:path w="570310" h="187276" extrusionOk="0">
                  <a:moveTo>
                    <a:pt x="570310" y="187277"/>
                  </a:moveTo>
                  <a:lnTo>
                    <a:pt x="78912" y="187277"/>
                  </a:lnTo>
                  <a:cubicBezTo>
                    <a:pt x="35343" y="187277"/>
                    <a:pt x="0" y="145358"/>
                    <a:pt x="0" y="93638"/>
                  </a:cubicBezTo>
                  <a:lnTo>
                    <a:pt x="0" y="93638"/>
                  </a:lnTo>
                  <a:cubicBezTo>
                    <a:pt x="0" y="41919"/>
                    <a:pt x="35318" y="0"/>
                    <a:pt x="78912" y="0"/>
                  </a:cubicBezTo>
                  <a:lnTo>
                    <a:pt x="570310" y="0"/>
                  </a:lnTo>
                  <a:lnTo>
                    <a:pt x="570310" y="0"/>
                  </a:lnTo>
                  <a:cubicBezTo>
                    <a:pt x="532759" y="51923"/>
                    <a:pt x="531286" y="128067"/>
                    <a:pt x="566806" y="181970"/>
                  </a:cubicBezTo>
                  <a:lnTo>
                    <a:pt x="570310" y="187277"/>
                  </a:lnTo>
                  <a:close/>
                </a:path>
              </a:pathLst>
            </a:custGeom>
            <a:solidFill>
              <a:srgbClr val="FAE0B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66"/>
            <p:cNvSpPr/>
            <p:nvPr/>
          </p:nvSpPr>
          <p:spPr>
            <a:xfrm>
              <a:off x="1900620" y="5247588"/>
              <a:ext cx="884715" cy="206725"/>
            </a:xfrm>
            <a:custGeom>
              <a:avLst/>
              <a:gdLst/>
              <a:ahLst/>
              <a:cxnLst/>
              <a:rect l="l" t="t" r="r" b="b"/>
              <a:pathLst>
                <a:path w="884715" h="206725" extrusionOk="0">
                  <a:moveTo>
                    <a:pt x="300897" y="103337"/>
                  </a:moveTo>
                  <a:lnTo>
                    <a:pt x="300897" y="103337"/>
                  </a:lnTo>
                  <a:cubicBezTo>
                    <a:pt x="300897" y="51618"/>
                    <a:pt x="337052" y="9699"/>
                    <a:pt x="381663" y="9699"/>
                  </a:cubicBezTo>
                  <a:lnTo>
                    <a:pt x="880525" y="9699"/>
                  </a:lnTo>
                  <a:cubicBezTo>
                    <a:pt x="882861" y="9699"/>
                    <a:pt x="884740" y="7490"/>
                    <a:pt x="884715" y="4799"/>
                  </a:cubicBezTo>
                  <a:lnTo>
                    <a:pt x="884715" y="4799"/>
                  </a:lnTo>
                  <a:cubicBezTo>
                    <a:pt x="884689" y="2133"/>
                    <a:pt x="882836" y="0"/>
                    <a:pt x="880525" y="0"/>
                  </a:cubicBezTo>
                  <a:lnTo>
                    <a:pt x="89144" y="0"/>
                  </a:lnTo>
                  <a:cubicBezTo>
                    <a:pt x="39913" y="0"/>
                    <a:pt x="0" y="46261"/>
                    <a:pt x="0" y="103363"/>
                  </a:cubicBezTo>
                  <a:lnTo>
                    <a:pt x="0" y="103363"/>
                  </a:lnTo>
                  <a:cubicBezTo>
                    <a:pt x="0" y="160439"/>
                    <a:pt x="39913" y="206725"/>
                    <a:pt x="89144" y="206725"/>
                  </a:cubicBezTo>
                  <a:lnTo>
                    <a:pt x="880525" y="206725"/>
                  </a:lnTo>
                  <a:cubicBezTo>
                    <a:pt x="882811" y="206725"/>
                    <a:pt x="884689" y="204567"/>
                    <a:pt x="884715" y="201927"/>
                  </a:cubicBezTo>
                  <a:lnTo>
                    <a:pt x="884715" y="201927"/>
                  </a:lnTo>
                  <a:cubicBezTo>
                    <a:pt x="884740" y="199235"/>
                    <a:pt x="882861" y="197026"/>
                    <a:pt x="880525" y="197026"/>
                  </a:cubicBezTo>
                  <a:lnTo>
                    <a:pt x="381663" y="197026"/>
                  </a:lnTo>
                  <a:cubicBezTo>
                    <a:pt x="337052" y="197001"/>
                    <a:pt x="300897" y="155057"/>
                    <a:pt x="300897" y="103337"/>
                  </a:cubicBezTo>
                  <a:close/>
                </a:path>
              </a:pathLst>
            </a:custGeom>
            <a:solidFill>
              <a:srgbClr val="466E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4" name="Google Shape;1394;p166"/>
            <p:cNvGrpSpPr/>
            <p:nvPr/>
          </p:nvGrpSpPr>
          <p:grpSpPr>
            <a:xfrm>
              <a:off x="2610245" y="5303293"/>
              <a:ext cx="122329" cy="248187"/>
              <a:chOff x="2610245" y="5303293"/>
              <a:chExt cx="122329" cy="248187"/>
            </a:xfrm>
          </p:grpSpPr>
          <p:sp>
            <p:nvSpPr>
              <p:cNvPr id="1395" name="Google Shape;1395;p166"/>
              <p:cNvSpPr/>
              <p:nvPr/>
            </p:nvSpPr>
            <p:spPr>
              <a:xfrm>
                <a:off x="2610245" y="5303293"/>
                <a:ext cx="75738" cy="9394"/>
              </a:xfrm>
              <a:custGeom>
                <a:avLst/>
                <a:gdLst/>
                <a:ahLst/>
                <a:cxnLst/>
                <a:rect l="l" t="t" r="r" b="b"/>
                <a:pathLst>
                  <a:path w="75738" h="9394" extrusionOk="0">
                    <a:moveTo>
                      <a:pt x="75738" y="0"/>
                    </a:moveTo>
                    <a:lnTo>
                      <a:pt x="21226" y="0"/>
                    </a:lnTo>
                    <a:cubicBezTo>
                      <a:pt x="9496" y="0"/>
                      <a:pt x="0" y="3859"/>
                      <a:pt x="0" y="8633"/>
                    </a:cubicBezTo>
                    <a:lnTo>
                      <a:pt x="0" y="9394"/>
                    </a:lnTo>
                    <a:lnTo>
                      <a:pt x="75738" y="9394"/>
                    </a:lnTo>
                    <a:lnTo>
                      <a:pt x="75738" y="0"/>
                    </a:lnTo>
                    <a:close/>
                  </a:path>
                </a:pathLst>
              </a:custGeom>
              <a:solidFill>
                <a:srgbClr val="18465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166"/>
              <p:cNvSpPr/>
              <p:nvPr/>
            </p:nvSpPr>
            <p:spPr>
              <a:xfrm>
                <a:off x="2630735" y="5303293"/>
                <a:ext cx="101839" cy="248187"/>
              </a:xfrm>
              <a:custGeom>
                <a:avLst/>
                <a:gdLst/>
                <a:ahLst/>
                <a:cxnLst/>
                <a:rect l="l" t="t" r="r" b="b"/>
                <a:pathLst>
                  <a:path w="101839" h="248187" extrusionOk="0">
                    <a:moveTo>
                      <a:pt x="101738" y="21632"/>
                    </a:moveTo>
                    <a:cubicBezTo>
                      <a:pt x="101738" y="9699"/>
                      <a:pt x="87494" y="0"/>
                      <a:pt x="69949" y="0"/>
                    </a:cubicBezTo>
                    <a:lnTo>
                      <a:pt x="0" y="0"/>
                    </a:lnTo>
                    <a:cubicBezTo>
                      <a:pt x="13330" y="0"/>
                      <a:pt x="24121" y="7338"/>
                      <a:pt x="24121" y="16402"/>
                    </a:cubicBezTo>
                    <a:lnTo>
                      <a:pt x="23790" y="248187"/>
                    </a:lnTo>
                    <a:lnTo>
                      <a:pt x="62434" y="218379"/>
                    </a:lnTo>
                    <a:lnTo>
                      <a:pt x="101839" y="248187"/>
                    </a:lnTo>
                    <a:lnTo>
                      <a:pt x="101738" y="21632"/>
                    </a:lnTo>
                    <a:close/>
                  </a:path>
                </a:pathLst>
              </a:custGeom>
              <a:solidFill>
                <a:srgbClr val="3C8F7C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97" name="Google Shape;1397;p166"/>
          <p:cNvGrpSpPr/>
          <p:nvPr/>
        </p:nvGrpSpPr>
        <p:grpSpPr>
          <a:xfrm>
            <a:off x="1433908" y="1871234"/>
            <a:ext cx="1602101" cy="2615548"/>
            <a:chOff x="2016767" y="3326724"/>
            <a:chExt cx="1639649" cy="2481074"/>
          </a:xfrm>
        </p:grpSpPr>
        <p:grpSp>
          <p:nvGrpSpPr>
            <p:cNvPr id="1398" name="Google Shape;1398;p166"/>
            <p:cNvGrpSpPr/>
            <p:nvPr/>
          </p:nvGrpSpPr>
          <p:grpSpPr>
            <a:xfrm>
              <a:off x="2916957" y="3852266"/>
              <a:ext cx="739459" cy="751060"/>
              <a:chOff x="2916957" y="3852266"/>
              <a:chExt cx="739459" cy="751060"/>
            </a:xfrm>
          </p:grpSpPr>
          <p:sp>
            <p:nvSpPr>
              <p:cNvPr id="1399" name="Google Shape;1399;p166"/>
              <p:cNvSpPr/>
              <p:nvPr/>
            </p:nvSpPr>
            <p:spPr>
              <a:xfrm>
                <a:off x="3491101" y="3852534"/>
                <a:ext cx="136217" cy="658718"/>
              </a:xfrm>
              <a:custGeom>
                <a:avLst/>
                <a:gdLst/>
                <a:ahLst/>
                <a:cxnLst/>
                <a:rect l="l" t="t" r="r" b="b"/>
                <a:pathLst>
                  <a:path w="136217" h="658718" extrusionOk="0">
                    <a:moveTo>
                      <a:pt x="63678" y="19093"/>
                    </a:moveTo>
                    <a:lnTo>
                      <a:pt x="136217" y="0"/>
                    </a:lnTo>
                    <a:lnTo>
                      <a:pt x="87037" y="655824"/>
                    </a:lnTo>
                    <a:lnTo>
                      <a:pt x="0" y="658718"/>
                    </a:lnTo>
                    <a:lnTo>
                      <a:pt x="43899" y="42909"/>
                    </a:lnTo>
                    <a:cubicBezTo>
                      <a:pt x="44712" y="31560"/>
                      <a:pt x="52659" y="21988"/>
                      <a:pt x="63678" y="19093"/>
                    </a:cubicBezTo>
                    <a:close/>
                  </a:path>
                </a:pathLst>
              </a:custGeom>
              <a:solidFill>
                <a:srgbClr val="18465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00" name="Google Shape;1400;p166"/>
              <p:cNvGrpSpPr/>
              <p:nvPr/>
            </p:nvGrpSpPr>
            <p:grpSpPr>
              <a:xfrm>
                <a:off x="2916957" y="3852266"/>
                <a:ext cx="739459" cy="751060"/>
                <a:chOff x="2916957" y="3852266"/>
                <a:chExt cx="739459" cy="751060"/>
              </a:xfrm>
            </p:grpSpPr>
            <p:sp>
              <p:nvSpPr>
                <p:cNvPr id="1401" name="Google Shape;1401;p166"/>
                <p:cNvSpPr/>
                <p:nvPr/>
              </p:nvSpPr>
              <p:spPr>
                <a:xfrm>
                  <a:off x="3555743" y="3852266"/>
                  <a:ext cx="100673" cy="674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73" h="674876" extrusionOk="0">
                      <a:moveTo>
                        <a:pt x="28895" y="674778"/>
                      </a:moveTo>
                      <a:cubicBezTo>
                        <a:pt x="27270" y="674931"/>
                        <a:pt x="25619" y="674905"/>
                        <a:pt x="23918" y="674702"/>
                      </a:cubicBezTo>
                      <a:cubicBezTo>
                        <a:pt x="9522" y="673001"/>
                        <a:pt x="-1167" y="658681"/>
                        <a:pt x="102" y="642685"/>
                      </a:cubicBezTo>
                      <a:lnTo>
                        <a:pt x="48394" y="26013"/>
                      </a:lnTo>
                      <a:cubicBezTo>
                        <a:pt x="49638" y="10043"/>
                        <a:pt x="62333" y="-1535"/>
                        <a:pt x="76755" y="166"/>
                      </a:cubicBezTo>
                      <a:cubicBezTo>
                        <a:pt x="91176" y="1867"/>
                        <a:pt x="101840" y="16187"/>
                        <a:pt x="100571" y="32183"/>
                      </a:cubicBezTo>
                      <a:lnTo>
                        <a:pt x="52279" y="648855"/>
                      </a:lnTo>
                      <a:cubicBezTo>
                        <a:pt x="51187" y="662972"/>
                        <a:pt x="41158" y="673661"/>
                        <a:pt x="28895" y="674778"/>
                      </a:cubicBezTo>
                      <a:close/>
                    </a:path>
                  </a:pathLst>
                </a:custGeom>
                <a:solidFill>
                  <a:srgbClr val="F7CC7F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2" name="Google Shape;1402;p166"/>
                <p:cNvSpPr/>
                <p:nvPr/>
              </p:nvSpPr>
              <p:spPr>
                <a:xfrm>
                  <a:off x="2916957" y="4496247"/>
                  <a:ext cx="691585" cy="10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585" h="107079" extrusionOk="0">
                      <a:moveTo>
                        <a:pt x="0" y="63653"/>
                      </a:moveTo>
                      <a:cubicBezTo>
                        <a:pt x="25" y="64110"/>
                        <a:pt x="51" y="64567"/>
                        <a:pt x="102" y="65024"/>
                      </a:cubicBezTo>
                      <a:lnTo>
                        <a:pt x="102" y="65024"/>
                      </a:lnTo>
                      <a:cubicBezTo>
                        <a:pt x="2387" y="90109"/>
                        <a:pt x="21810" y="108872"/>
                        <a:pt x="43519" y="106943"/>
                      </a:cubicBezTo>
                      <a:lnTo>
                        <a:pt x="656179" y="52100"/>
                      </a:lnTo>
                      <a:cubicBezTo>
                        <a:pt x="677888" y="50171"/>
                        <a:pt x="693630" y="28234"/>
                        <a:pt x="691370" y="3148"/>
                      </a:cubicBezTo>
                      <a:cubicBezTo>
                        <a:pt x="691268" y="2082"/>
                        <a:pt x="691141" y="1041"/>
                        <a:pt x="690989" y="0"/>
                      </a:cubicBezTo>
                      <a:lnTo>
                        <a:pt x="0" y="63653"/>
                      </a:lnTo>
                      <a:close/>
                    </a:path>
                  </a:pathLst>
                </a:custGeom>
                <a:solidFill>
                  <a:srgbClr val="F7CC7F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03" name="Google Shape;1403;p166"/>
            <p:cNvSpPr/>
            <p:nvPr/>
          </p:nvSpPr>
          <p:spPr>
            <a:xfrm>
              <a:off x="3043526" y="5201987"/>
              <a:ext cx="300059" cy="466059"/>
            </a:xfrm>
            <a:custGeom>
              <a:avLst/>
              <a:gdLst/>
              <a:ahLst/>
              <a:cxnLst/>
              <a:rect l="l" t="t" r="r" b="b"/>
              <a:pathLst>
                <a:path w="300059" h="466059" extrusionOk="0">
                  <a:moveTo>
                    <a:pt x="300059" y="20287"/>
                  </a:moveTo>
                  <a:cubicBezTo>
                    <a:pt x="259943" y="42528"/>
                    <a:pt x="137309" y="3529"/>
                    <a:pt x="137309" y="0"/>
                  </a:cubicBezTo>
                  <a:cubicBezTo>
                    <a:pt x="135557" y="33515"/>
                    <a:pt x="0" y="361554"/>
                    <a:pt x="0" y="361554"/>
                  </a:cubicBezTo>
                  <a:lnTo>
                    <a:pt x="102" y="462479"/>
                  </a:lnTo>
                  <a:cubicBezTo>
                    <a:pt x="102" y="462479"/>
                    <a:pt x="279417" y="475783"/>
                    <a:pt x="275406" y="451104"/>
                  </a:cubicBezTo>
                  <a:cubicBezTo>
                    <a:pt x="271394" y="426425"/>
                    <a:pt x="256363" y="442472"/>
                    <a:pt x="200657" y="395856"/>
                  </a:cubicBezTo>
                  <a:cubicBezTo>
                    <a:pt x="195706" y="391717"/>
                    <a:pt x="117480" y="373563"/>
                    <a:pt x="138655" y="327252"/>
                  </a:cubicBezTo>
                  <a:cubicBezTo>
                    <a:pt x="181285" y="233994"/>
                    <a:pt x="271851" y="78506"/>
                    <a:pt x="300059" y="20287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166"/>
            <p:cNvSpPr/>
            <p:nvPr/>
          </p:nvSpPr>
          <p:spPr>
            <a:xfrm>
              <a:off x="3025813" y="5563236"/>
              <a:ext cx="325822" cy="104911"/>
            </a:xfrm>
            <a:custGeom>
              <a:avLst/>
              <a:gdLst/>
              <a:ahLst/>
              <a:cxnLst/>
              <a:rect l="l" t="t" r="r" b="b"/>
              <a:pathLst>
                <a:path w="325822" h="104911" extrusionOk="0">
                  <a:moveTo>
                    <a:pt x="8649" y="104835"/>
                  </a:moveTo>
                  <a:lnTo>
                    <a:pt x="314395" y="104912"/>
                  </a:lnTo>
                  <a:cubicBezTo>
                    <a:pt x="325440" y="103794"/>
                    <a:pt x="328004" y="94807"/>
                    <a:pt x="324120" y="89348"/>
                  </a:cubicBezTo>
                  <a:cubicBezTo>
                    <a:pt x="316096" y="78100"/>
                    <a:pt x="257496" y="51618"/>
                    <a:pt x="218116" y="34023"/>
                  </a:cubicBezTo>
                  <a:cubicBezTo>
                    <a:pt x="149513" y="42046"/>
                    <a:pt x="28910" y="15666"/>
                    <a:pt x="17865" y="0"/>
                  </a:cubicBezTo>
                  <a:cubicBezTo>
                    <a:pt x="-11181" y="38923"/>
                    <a:pt x="2479" y="103566"/>
                    <a:pt x="8649" y="104835"/>
                  </a:cubicBezTo>
                  <a:close/>
                </a:path>
              </a:pathLst>
            </a:custGeom>
            <a:solidFill>
              <a:srgbClr val="3C8F7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166"/>
            <p:cNvSpPr/>
            <p:nvPr/>
          </p:nvSpPr>
          <p:spPr>
            <a:xfrm>
              <a:off x="2966334" y="4648008"/>
              <a:ext cx="512171" cy="737447"/>
            </a:xfrm>
            <a:custGeom>
              <a:avLst/>
              <a:gdLst/>
              <a:ahLst/>
              <a:cxnLst/>
              <a:rect l="l" t="t" r="r" b="b"/>
              <a:pathLst>
                <a:path w="512171" h="737447" extrusionOk="0">
                  <a:moveTo>
                    <a:pt x="1048" y="338748"/>
                  </a:moveTo>
                  <a:cubicBezTo>
                    <a:pt x="-3091" y="326332"/>
                    <a:pt x="264291" y="212864"/>
                    <a:pt x="276250" y="225839"/>
                  </a:cubicBezTo>
                  <a:cubicBezTo>
                    <a:pt x="297425" y="248766"/>
                    <a:pt x="131578" y="679228"/>
                    <a:pt x="131578" y="679228"/>
                  </a:cubicBezTo>
                  <a:lnTo>
                    <a:pt x="322105" y="737447"/>
                  </a:lnTo>
                  <a:cubicBezTo>
                    <a:pt x="322105" y="737447"/>
                    <a:pt x="520172" y="240133"/>
                    <a:pt x="511920" y="149161"/>
                  </a:cubicBezTo>
                  <a:cubicBezTo>
                    <a:pt x="503643" y="58188"/>
                    <a:pt x="404419" y="-45174"/>
                    <a:pt x="189416" y="20992"/>
                  </a:cubicBezTo>
                  <a:cubicBezTo>
                    <a:pt x="-25561" y="87158"/>
                    <a:pt x="1048" y="338748"/>
                    <a:pt x="1048" y="338748"/>
                  </a:cubicBezTo>
                  <a:close/>
                </a:path>
              </a:pathLst>
            </a:custGeom>
            <a:solidFill>
              <a:srgbClr val="26282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166"/>
            <p:cNvSpPr/>
            <p:nvPr/>
          </p:nvSpPr>
          <p:spPr>
            <a:xfrm>
              <a:off x="3334064" y="5267468"/>
              <a:ext cx="223908" cy="514210"/>
            </a:xfrm>
            <a:custGeom>
              <a:avLst/>
              <a:gdLst/>
              <a:ahLst/>
              <a:cxnLst/>
              <a:rect l="l" t="t" r="r" b="b"/>
              <a:pathLst>
                <a:path w="223908" h="514210" extrusionOk="0">
                  <a:moveTo>
                    <a:pt x="186921" y="11375"/>
                  </a:moveTo>
                  <a:cubicBezTo>
                    <a:pt x="141778" y="3148"/>
                    <a:pt x="83279" y="812"/>
                    <a:pt x="36460" y="0"/>
                  </a:cubicBezTo>
                  <a:cubicBezTo>
                    <a:pt x="41970" y="41691"/>
                    <a:pt x="68781" y="255525"/>
                    <a:pt x="63881" y="268652"/>
                  </a:cubicBezTo>
                  <a:cubicBezTo>
                    <a:pt x="44026" y="321869"/>
                    <a:pt x="0" y="346777"/>
                    <a:pt x="0" y="346777"/>
                  </a:cubicBezTo>
                  <a:cubicBezTo>
                    <a:pt x="0" y="346777"/>
                    <a:pt x="207614" y="534104"/>
                    <a:pt x="220157" y="512472"/>
                  </a:cubicBezTo>
                  <a:cubicBezTo>
                    <a:pt x="232699" y="490840"/>
                    <a:pt x="210889" y="493734"/>
                    <a:pt x="197331" y="422363"/>
                  </a:cubicBezTo>
                  <a:cubicBezTo>
                    <a:pt x="196138" y="416015"/>
                    <a:pt x="166102" y="316410"/>
                    <a:pt x="164248" y="262660"/>
                  </a:cubicBezTo>
                  <a:cubicBezTo>
                    <a:pt x="160719" y="160185"/>
                    <a:pt x="185372" y="68299"/>
                    <a:pt x="186921" y="11375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166"/>
            <p:cNvSpPr/>
            <p:nvPr/>
          </p:nvSpPr>
          <p:spPr>
            <a:xfrm>
              <a:off x="2348609" y="4565636"/>
              <a:ext cx="1181383" cy="756965"/>
            </a:xfrm>
            <a:custGeom>
              <a:avLst/>
              <a:gdLst/>
              <a:ahLst/>
              <a:cxnLst/>
              <a:rect l="l" t="t" r="r" b="b"/>
              <a:pathLst>
                <a:path w="1181383" h="756965" extrusionOk="0">
                  <a:moveTo>
                    <a:pt x="1105778" y="13713"/>
                  </a:moveTo>
                  <a:cubicBezTo>
                    <a:pt x="1076808" y="-1750"/>
                    <a:pt x="1001629" y="-2283"/>
                    <a:pt x="918933" y="3074"/>
                  </a:cubicBezTo>
                  <a:cubicBezTo>
                    <a:pt x="757732" y="13510"/>
                    <a:pt x="598638" y="45247"/>
                    <a:pt x="445308" y="96027"/>
                  </a:cubicBezTo>
                  <a:lnTo>
                    <a:pt x="342707" y="130024"/>
                  </a:lnTo>
                  <a:lnTo>
                    <a:pt x="343037" y="24834"/>
                  </a:lnTo>
                  <a:cubicBezTo>
                    <a:pt x="343037" y="24834"/>
                    <a:pt x="16623" y="-29780"/>
                    <a:pt x="5274" y="51112"/>
                  </a:cubicBezTo>
                  <a:cubicBezTo>
                    <a:pt x="-11839" y="172933"/>
                    <a:pt x="9387" y="420283"/>
                    <a:pt x="118158" y="475481"/>
                  </a:cubicBezTo>
                  <a:cubicBezTo>
                    <a:pt x="455972" y="646965"/>
                    <a:pt x="929369" y="202310"/>
                    <a:pt x="931070" y="260478"/>
                  </a:cubicBezTo>
                  <a:cubicBezTo>
                    <a:pt x="933380" y="338603"/>
                    <a:pt x="999242" y="629344"/>
                    <a:pt x="1016075" y="756624"/>
                  </a:cubicBezTo>
                  <a:cubicBezTo>
                    <a:pt x="1062920" y="757437"/>
                    <a:pt x="1143381" y="757411"/>
                    <a:pt x="1178267" y="749388"/>
                  </a:cubicBezTo>
                  <a:cubicBezTo>
                    <a:pt x="1185021" y="500033"/>
                    <a:pt x="1188220" y="57713"/>
                    <a:pt x="1105778" y="13713"/>
                  </a:cubicBezTo>
                  <a:close/>
                </a:path>
              </a:pathLst>
            </a:custGeom>
            <a:solidFill>
              <a:srgbClr val="393C4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166"/>
            <p:cNvSpPr/>
            <p:nvPr/>
          </p:nvSpPr>
          <p:spPr>
            <a:xfrm>
              <a:off x="3327518" y="5535663"/>
              <a:ext cx="250996" cy="272135"/>
            </a:xfrm>
            <a:custGeom>
              <a:avLst/>
              <a:gdLst/>
              <a:ahLst/>
              <a:cxnLst/>
              <a:rect l="l" t="t" r="r" b="b"/>
              <a:pathLst>
                <a:path w="250996" h="272135" extrusionOk="0">
                  <a:moveTo>
                    <a:pt x="223" y="83000"/>
                  </a:moveTo>
                  <a:lnTo>
                    <a:pt x="233608" y="269439"/>
                  </a:lnTo>
                  <a:cubicBezTo>
                    <a:pt x="242850" y="275558"/>
                    <a:pt x="250543" y="270251"/>
                    <a:pt x="250975" y="263574"/>
                  </a:cubicBezTo>
                  <a:cubicBezTo>
                    <a:pt x="251889" y="249787"/>
                    <a:pt x="223351" y="192152"/>
                    <a:pt x="204029" y="153610"/>
                  </a:cubicBezTo>
                  <a:cubicBezTo>
                    <a:pt x="145886" y="116337"/>
                    <a:pt x="69183" y="19093"/>
                    <a:pt x="70554" y="0"/>
                  </a:cubicBezTo>
                  <a:cubicBezTo>
                    <a:pt x="45976" y="20744"/>
                    <a:pt x="-3738" y="78100"/>
                    <a:pt x="223" y="83000"/>
                  </a:cubicBezTo>
                  <a:close/>
                </a:path>
              </a:pathLst>
            </a:custGeom>
            <a:solidFill>
              <a:srgbClr val="3C8F7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166"/>
            <p:cNvSpPr/>
            <p:nvPr/>
          </p:nvSpPr>
          <p:spPr>
            <a:xfrm>
              <a:off x="2016767" y="3326724"/>
              <a:ext cx="783463" cy="922113"/>
            </a:xfrm>
            <a:custGeom>
              <a:avLst/>
              <a:gdLst/>
              <a:ahLst/>
              <a:cxnLst/>
              <a:rect l="l" t="t" r="r" b="b"/>
              <a:pathLst>
                <a:path w="783463" h="922113" extrusionOk="0">
                  <a:moveTo>
                    <a:pt x="782710" y="235780"/>
                  </a:moveTo>
                  <a:cubicBezTo>
                    <a:pt x="774865" y="164104"/>
                    <a:pt x="766613" y="92174"/>
                    <a:pt x="707200" y="39642"/>
                  </a:cubicBezTo>
                  <a:cubicBezTo>
                    <a:pt x="659112" y="-2861"/>
                    <a:pt x="597998" y="-10072"/>
                    <a:pt x="537544" y="12678"/>
                  </a:cubicBezTo>
                  <a:cubicBezTo>
                    <a:pt x="366289" y="77118"/>
                    <a:pt x="454519" y="229204"/>
                    <a:pt x="236165" y="382559"/>
                  </a:cubicBezTo>
                  <a:cubicBezTo>
                    <a:pt x="168297" y="430216"/>
                    <a:pt x="93524" y="462817"/>
                    <a:pt x="42439" y="526978"/>
                  </a:cubicBezTo>
                  <a:cubicBezTo>
                    <a:pt x="-29059" y="616782"/>
                    <a:pt x="-2069" y="724817"/>
                    <a:pt x="63107" y="796950"/>
                  </a:cubicBezTo>
                  <a:cubicBezTo>
                    <a:pt x="374921" y="1142051"/>
                    <a:pt x="723069" y="675992"/>
                    <a:pt x="748053" y="564098"/>
                  </a:cubicBezTo>
                  <a:cubicBezTo>
                    <a:pt x="766638" y="480869"/>
                    <a:pt x="787738" y="281913"/>
                    <a:pt x="782710" y="235780"/>
                  </a:cubicBezTo>
                  <a:close/>
                </a:path>
              </a:pathLst>
            </a:custGeom>
            <a:solidFill>
              <a:srgbClr val="13375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166"/>
            <p:cNvSpPr/>
            <p:nvPr/>
          </p:nvSpPr>
          <p:spPr>
            <a:xfrm>
              <a:off x="2342537" y="3810564"/>
              <a:ext cx="439725" cy="809738"/>
            </a:xfrm>
            <a:custGeom>
              <a:avLst/>
              <a:gdLst/>
              <a:ahLst/>
              <a:cxnLst/>
              <a:rect l="l" t="t" r="r" b="b"/>
              <a:pathLst>
                <a:path w="439725" h="809738" extrusionOk="0">
                  <a:moveTo>
                    <a:pt x="393618" y="154930"/>
                  </a:moveTo>
                  <a:cubicBezTo>
                    <a:pt x="368151" y="107984"/>
                    <a:pt x="341898" y="70711"/>
                    <a:pt x="341898" y="70711"/>
                  </a:cubicBezTo>
                  <a:cubicBezTo>
                    <a:pt x="315467" y="23740"/>
                    <a:pt x="247219" y="0"/>
                    <a:pt x="247219" y="0"/>
                  </a:cubicBezTo>
                  <a:cubicBezTo>
                    <a:pt x="247219" y="0"/>
                    <a:pt x="224393" y="457"/>
                    <a:pt x="198165" y="1752"/>
                  </a:cubicBezTo>
                  <a:cubicBezTo>
                    <a:pt x="196540" y="6094"/>
                    <a:pt x="194890" y="9217"/>
                    <a:pt x="193214" y="10461"/>
                  </a:cubicBezTo>
                  <a:cubicBezTo>
                    <a:pt x="183363" y="17849"/>
                    <a:pt x="126895" y="8303"/>
                    <a:pt x="90435" y="33083"/>
                  </a:cubicBezTo>
                  <a:cubicBezTo>
                    <a:pt x="-31817" y="137868"/>
                    <a:pt x="2002" y="645795"/>
                    <a:pt x="11625" y="806209"/>
                  </a:cubicBezTo>
                  <a:lnTo>
                    <a:pt x="383919" y="809738"/>
                  </a:lnTo>
                  <a:cubicBezTo>
                    <a:pt x="383919" y="809738"/>
                    <a:pt x="336972" y="464561"/>
                    <a:pt x="412635" y="375874"/>
                  </a:cubicBezTo>
                  <a:cubicBezTo>
                    <a:pt x="465293" y="314074"/>
                    <a:pt x="431398" y="224575"/>
                    <a:pt x="393618" y="1549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166"/>
            <p:cNvSpPr/>
            <p:nvPr/>
          </p:nvSpPr>
          <p:spPr>
            <a:xfrm>
              <a:off x="2532099" y="3620774"/>
              <a:ext cx="186547" cy="337499"/>
            </a:xfrm>
            <a:custGeom>
              <a:avLst/>
              <a:gdLst/>
              <a:ahLst/>
              <a:cxnLst/>
              <a:rect l="l" t="t" r="r" b="b"/>
              <a:pathLst>
                <a:path w="186547" h="337499" extrusionOk="0">
                  <a:moveTo>
                    <a:pt x="36228" y="17951"/>
                  </a:moveTo>
                  <a:cubicBezTo>
                    <a:pt x="36228" y="17951"/>
                    <a:pt x="15763" y="164096"/>
                    <a:pt x="1469" y="199616"/>
                  </a:cubicBezTo>
                  <a:cubicBezTo>
                    <a:pt x="-12826" y="235137"/>
                    <a:pt x="80051" y="311078"/>
                    <a:pt x="157338" y="334132"/>
                  </a:cubicBezTo>
                  <a:cubicBezTo>
                    <a:pt x="234625" y="357187"/>
                    <a:pt x="133725" y="255677"/>
                    <a:pt x="136924" y="217719"/>
                  </a:cubicBezTo>
                  <a:cubicBezTo>
                    <a:pt x="140124" y="179761"/>
                    <a:pt x="154164" y="0"/>
                    <a:pt x="154164" y="0"/>
                  </a:cubicBezTo>
                  <a:lnTo>
                    <a:pt x="36228" y="17951"/>
                  </a:ln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166"/>
            <p:cNvSpPr/>
            <p:nvPr/>
          </p:nvSpPr>
          <p:spPr>
            <a:xfrm>
              <a:off x="2562055" y="3620774"/>
              <a:ext cx="124233" cy="76405"/>
            </a:xfrm>
            <a:custGeom>
              <a:avLst/>
              <a:gdLst/>
              <a:ahLst/>
              <a:cxnLst/>
              <a:rect l="l" t="t" r="r" b="b"/>
              <a:pathLst>
                <a:path w="124233" h="76405" extrusionOk="0">
                  <a:moveTo>
                    <a:pt x="120323" y="51542"/>
                  </a:moveTo>
                  <a:cubicBezTo>
                    <a:pt x="122583" y="21810"/>
                    <a:pt x="124233" y="0"/>
                    <a:pt x="124233" y="0"/>
                  </a:cubicBezTo>
                  <a:lnTo>
                    <a:pt x="6271" y="17951"/>
                  </a:lnTo>
                  <a:cubicBezTo>
                    <a:pt x="6271" y="17951"/>
                    <a:pt x="3301" y="35114"/>
                    <a:pt x="0" y="59413"/>
                  </a:cubicBezTo>
                  <a:cubicBezTo>
                    <a:pt x="47835" y="87138"/>
                    <a:pt x="90845" y="78379"/>
                    <a:pt x="120323" y="51542"/>
                  </a:cubicBezTo>
                  <a:close/>
                </a:path>
              </a:pathLst>
            </a:custGeom>
            <a:solidFill>
              <a:srgbClr val="F4745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166"/>
            <p:cNvSpPr/>
            <p:nvPr/>
          </p:nvSpPr>
          <p:spPr>
            <a:xfrm>
              <a:off x="2506415" y="3370459"/>
              <a:ext cx="239191" cy="308850"/>
            </a:xfrm>
            <a:custGeom>
              <a:avLst/>
              <a:gdLst/>
              <a:ahLst/>
              <a:cxnLst/>
              <a:rect l="l" t="t" r="r" b="b"/>
              <a:pathLst>
                <a:path w="239191" h="308850" extrusionOk="0">
                  <a:moveTo>
                    <a:pt x="98904" y="1315"/>
                  </a:moveTo>
                  <a:cubicBezTo>
                    <a:pt x="98904" y="1315"/>
                    <a:pt x="52415" y="11801"/>
                    <a:pt x="23699" y="55599"/>
                  </a:cubicBezTo>
                  <a:cubicBezTo>
                    <a:pt x="-5017" y="99397"/>
                    <a:pt x="-24694" y="228378"/>
                    <a:pt x="69833" y="288578"/>
                  </a:cubicBezTo>
                  <a:cubicBezTo>
                    <a:pt x="164385" y="348777"/>
                    <a:pt x="237915" y="263619"/>
                    <a:pt x="239133" y="180569"/>
                  </a:cubicBezTo>
                  <a:cubicBezTo>
                    <a:pt x="240378" y="97492"/>
                    <a:pt x="222579" y="-13335"/>
                    <a:pt x="98904" y="1315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166"/>
            <p:cNvSpPr/>
            <p:nvPr/>
          </p:nvSpPr>
          <p:spPr>
            <a:xfrm>
              <a:off x="2720368" y="3479249"/>
              <a:ext cx="51396" cy="74547"/>
            </a:xfrm>
            <a:custGeom>
              <a:avLst/>
              <a:gdLst/>
              <a:ahLst/>
              <a:cxnLst/>
              <a:rect l="l" t="t" r="r" b="b"/>
              <a:pathLst>
                <a:path w="51396" h="74547" extrusionOk="0">
                  <a:moveTo>
                    <a:pt x="46839" y="45780"/>
                  </a:moveTo>
                  <a:cubicBezTo>
                    <a:pt x="38765" y="65812"/>
                    <a:pt x="22769" y="78253"/>
                    <a:pt x="11090" y="73556"/>
                  </a:cubicBezTo>
                  <a:cubicBezTo>
                    <a:pt x="-590" y="68859"/>
                    <a:pt x="-3509" y="48801"/>
                    <a:pt x="4565" y="28768"/>
                  </a:cubicBezTo>
                  <a:cubicBezTo>
                    <a:pt x="12639" y="8736"/>
                    <a:pt x="28634" y="-3706"/>
                    <a:pt x="40314" y="992"/>
                  </a:cubicBezTo>
                  <a:cubicBezTo>
                    <a:pt x="51968" y="5689"/>
                    <a:pt x="54913" y="25721"/>
                    <a:pt x="46839" y="45780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166"/>
            <p:cNvSpPr/>
            <p:nvPr/>
          </p:nvSpPr>
          <p:spPr>
            <a:xfrm>
              <a:off x="2456635" y="3369018"/>
              <a:ext cx="162648" cy="223598"/>
            </a:xfrm>
            <a:custGeom>
              <a:avLst/>
              <a:gdLst/>
              <a:ahLst/>
              <a:cxnLst/>
              <a:rect l="l" t="t" r="r" b="b"/>
              <a:pathLst>
                <a:path w="162648" h="223598" extrusionOk="0">
                  <a:moveTo>
                    <a:pt x="162649" y="14"/>
                  </a:moveTo>
                  <a:cubicBezTo>
                    <a:pt x="162649" y="14"/>
                    <a:pt x="103389" y="132956"/>
                    <a:pt x="51314" y="144839"/>
                  </a:cubicBezTo>
                  <a:cubicBezTo>
                    <a:pt x="-761" y="156721"/>
                    <a:pt x="1" y="223599"/>
                    <a:pt x="1" y="223599"/>
                  </a:cubicBezTo>
                  <a:cubicBezTo>
                    <a:pt x="1" y="223599"/>
                    <a:pt x="1169" y="69126"/>
                    <a:pt x="49968" y="33681"/>
                  </a:cubicBezTo>
                  <a:cubicBezTo>
                    <a:pt x="98742" y="-1738"/>
                    <a:pt x="162649" y="14"/>
                    <a:pt x="162649" y="14"/>
                  </a:cubicBezTo>
                  <a:close/>
                </a:path>
              </a:pathLst>
            </a:custGeom>
            <a:solidFill>
              <a:srgbClr val="13375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166"/>
            <p:cNvSpPr/>
            <p:nvPr/>
          </p:nvSpPr>
          <p:spPr>
            <a:xfrm>
              <a:off x="2472977" y="3509906"/>
              <a:ext cx="58416" cy="79973"/>
            </a:xfrm>
            <a:custGeom>
              <a:avLst/>
              <a:gdLst/>
              <a:ahLst/>
              <a:cxnLst/>
              <a:rect l="l" t="t" r="r" b="b"/>
              <a:pathLst>
                <a:path w="58416" h="79973" extrusionOk="0">
                  <a:moveTo>
                    <a:pt x="55639" y="31600"/>
                  </a:moveTo>
                  <a:cubicBezTo>
                    <a:pt x="62495" y="53181"/>
                    <a:pt x="56223" y="74458"/>
                    <a:pt x="41624" y="79079"/>
                  </a:cubicBezTo>
                  <a:cubicBezTo>
                    <a:pt x="27025" y="83700"/>
                    <a:pt x="9633" y="69964"/>
                    <a:pt x="2777" y="48383"/>
                  </a:cubicBezTo>
                  <a:cubicBezTo>
                    <a:pt x="-4078" y="26801"/>
                    <a:pt x="2193" y="5524"/>
                    <a:pt x="16793" y="903"/>
                  </a:cubicBezTo>
                  <a:cubicBezTo>
                    <a:pt x="31392" y="-3743"/>
                    <a:pt x="48784" y="9993"/>
                    <a:pt x="55639" y="31600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166"/>
            <p:cNvSpPr/>
            <p:nvPr/>
          </p:nvSpPr>
          <p:spPr>
            <a:xfrm>
              <a:off x="2430611" y="4090870"/>
              <a:ext cx="801106" cy="492175"/>
            </a:xfrm>
            <a:custGeom>
              <a:avLst/>
              <a:gdLst/>
              <a:ahLst/>
              <a:cxnLst/>
              <a:rect l="l" t="t" r="r" b="b"/>
              <a:pathLst>
                <a:path w="801106" h="492175" extrusionOk="0">
                  <a:moveTo>
                    <a:pt x="763935" y="410429"/>
                  </a:moveTo>
                  <a:cubicBezTo>
                    <a:pt x="741591" y="402355"/>
                    <a:pt x="708356" y="401340"/>
                    <a:pt x="708914" y="398395"/>
                  </a:cubicBezTo>
                  <a:cubicBezTo>
                    <a:pt x="711149" y="386461"/>
                    <a:pt x="809840" y="424749"/>
                    <a:pt x="796510" y="407332"/>
                  </a:cubicBezTo>
                  <a:cubicBezTo>
                    <a:pt x="789096" y="397633"/>
                    <a:pt x="715237" y="363280"/>
                    <a:pt x="697286" y="368968"/>
                  </a:cubicBezTo>
                  <a:cubicBezTo>
                    <a:pt x="679868" y="374477"/>
                    <a:pt x="565486" y="406570"/>
                    <a:pt x="565486" y="406570"/>
                  </a:cubicBezTo>
                  <a:lnTo>
                    <a:pt x="252910" y="333320"/>
                  </a:lnTo>
                  <a:cubicBezTo>
                    <a:pt x="252910" y="333320"/>
                    <a:pt x="174023" y="154041"/>
                    <a:pt x="166305" y="0"/>
                  </a:cubicBezTo>
                  <a:cubicBezTo>
                    <a:pt x="101078" y="8810"/>
                    <a:pt x="56696" y="24933"/>
                    <a:pt x="0" y="56391"/>
                  </a:cubicBezTo>
                  <a:cubicBezTo>
                    <a:pt x="27345" y="203704"/>
                    <a:pt x="93765" y="442472"/>
                    <a:pt x="167219" y="487260"/>
                  </a:cubicBezTo>
                  <a:cubicBezTo>
                    <a:pt x="198118" y="506099"/>
                    <a:pt x="567010" y="464713"/>
                    <a:pt x="567010" y="464713"/>
                  </a:cubicBezTo>
                  <a:cubicBezTo>
                    <a:pt x="567010" y="464713"/>
                    <a:pt x="648309" y="458975"/>
                    <a:pt x="661587" y="453872"/>
                  </a:cubicBezTo>
                  <a:cubicBezTo>
                    <a:pt x="671667" y="449987"/>
                    <a:pt x="697591" y="435388"/>
                    <a:pt x="711707" y="431402"/>
                  </a:cubicBezTo>
                  <a:cubicBezTo>
                    <a:pt x="743775" y="422312"/>
                    <a:pt x="800928" y="445112"/>
                    <a:pt x="801105" y="438841"/>
                  </a:cubicBezTo>
                  <a:cubicBezTo>
                    <a:pt x="801258" y="434220"/>
                    <a:pt x="786760" y="418681"/>
                    <a:pt x="763935" y="410429"/>
                  </a:cubicBezTo>
                  <a:close/>
                </a:path>
              </a:pathLst>
            </a:custGeom>
            <a:solidFill>
              <a:srgbClr val="F7A49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166"/>
            <p:cNvSpPr/>
            <p:nvPr/>
          </p:nvSpPr>
          <p:spPr>
            <a:xfrm>
              <a:off x="2398238" y="3814742"/>
              <a:ext cx="209367" cy="376443"/>
            </a:xfrm>
            <a:custGeom>
              <a:avLst/>
              <a:gdLst/>
              <a:ahLst/>
              <a:cxnLst/>
              <a:rect l="l" t="t" r="r" b="b"/>
              <a:pathLst>
                <a:path w="209367" h="376443" extrusionOk="0">
                  <a:moveTo>
                    <a:pt x="200582" y="111524"/>
                  </a:moveTo>
                  <a:cubicBezTo>
                    <a:pt x="197586" y="64121"/>
                    <a:pt x="179636" y="18368"/>
                    <a:pt x="129186" y="3617"/>
                  </a:cubicBezTo>
                  <a:cubicBezTo>
                    <a:pt x="97931" y="-5524"/>
                    <a:pt x="62867" y="3210"/>
                    <a:pt x="37883" y="23624"/>
                  </a:cubicBezTo>
                  <a:cubicBezTo>
                    <a:pt x="8177" y="47897"/>
                    <a:pt x="-125" y="86820"/>
                    <a:pt x="1" y="123661"/>
                  </a:cubicBezTo>
                  <a:cubicBezTo>
                    <a:pt x="306" y="207321"/>
                    <a:pt x="6019" y="294078"/>
                    <a:pt x="21304" y="376444"/>
                  </a:cubicBezTo>
                  <a:cubicBezTo>
                    <a:pt x="77974" y="344985"/>
                    <a:pt x="144141" y="326070"/>
                    <a:pt x="209367" y="317259"/>
                  </a:cubicBezTo>
                  <a:cubicBezTo>
                    <a:pt x="209367" y="316802"/>
                    <a:pt x="204569" y="174161"/>
                    <a:pt x="200582" y="111524"/>
                  </a:cubicBezTo>
                  <a:close/>
                </a:path>
              </a:pathLst>
            </a:custGeom>
            <a:solidFill>
              <a:srgbClr val="5793F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9" name="Google Shape;1419;p166"/>
          <p:cNvSpPr/>
          <p:nvPr/>
        </p:nvSpPr>
        <p:spPr>
          <a:xfrm>
            <a:off x="3151050" y="1371363"/>
            <a:ext cx="98832" cy="111163"/>
          </a:xfrm>
          <a:custGeom>
            <a:avLst/>
            <a:gdLst/>
            <a:ahLst/>
            <a:cxnLst/>
            <a:rect l="l" t="t" r="r" b="b"/>
            <a:pathLst>
              <a:path w="100849" h="105368" extrusionOk="0">
                <a:moveTo>
                  <a:pt x="100849" y="82721"/>
                </a:moveTo>
                <a:lnTo>
                  <a:pt x="17875" y="105369"/>
                </a:lnTo>
                <a:lnTo>
                  <a:pt x="0" y="4824"/>
                </a:lnTo>
                <a:lnTo>
                  <a:pt x="27167" y="0"/>
                </a:lnTo>
                <a:lnTo>
                  <a:pt x="39735" y="70813"/>
                </a:lnTo>
                <a:lnTo>
                  <a:pt x="93588" y="56112"/>
                </a:lnTo>
                <a:close/>
              </a:path>
            </a:pathLst>
          </a:custGeom>
          <a:solidFill>
            <a:srgbClr val="50BF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166"/>
          <p:cNvSpPr/>
          <p:nvPr/>
        </p:nvSpPr>
        <p:spPr>
          <a:xfrm>
            <a:off x="1161415" y="3684043"/>
            <a:ext cx="1301563" cy="211934"/>
          </a:xfrm>
          <a:custGeom>
            <a:avLst/>
            <a:gdLst/>
            <a:ahLst/>
            <a:cxnLst/>
            <a:rect l="l" t="t" r="r" b="b"/>
            <a:pathLst>
              <a:path w="1328125" h="200885" extrusionOk="0">
                <a:moveTo>
                  <a:pt x="1328126" y="0"/>
                </a:moveTo>
                <a:lnTo>
                  <a:pt x="70711" y="0"/>
                </a:lnTo>
                <a:cubicBezTo>
                  <a:pt x="31661" y="0"/>
                  <a:pt x="0" y="31661"/>
                  <a:pt x="0" y="70711"/>
                </a:cubicBezTo>
                <a:lnTo>
                  <a:pt x="0" y="130175"/>
                </a:lnTo>
                <a:cubicBezTo>
                  <a:pt x="0" y="169224"/>
                  <a:pt x="31661" y="200886"/>
                  <a:pt x="70711" y="200886"/>
                </a:cubicBezTo>
                <a:lnTo>
                  <a:pt x="1328126" y="200886"/>
                </a:lnTo>
                <a:lnTo>
                  <a:pt x="1327466" y="200200"/>
                </a:lnTo>
                <a:cubicBezTo>
                  <a:pt x="1273664" y="144190"/>
                  <a:pt x="1273944" y="55630"/>
                  <a:pt x="1328126" y="0"/>
                </a:cubicBezTo>
                <a:close/>
              </a:path>
            </a:pathLst>
          </a:custGeom>
          <a:solidFill>
            <a:srgbClr val="F4745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166"/>
          <p:cNvSpPr/>
          <p:nvPr/>
        </p:nvSpPr>
        <p:spPr>
          <a:xfrm>
            <a:off x="1711460" y="3715384"/>
            <a:ext cx="728053" cy="149200"/>
          </a:xfrm>
          <a:custGeom>
            <a:avLst/>
            <a:gdLst/>
            <a:ahLst/>
            <a:cxnLst/>
            <a:rect l="l" t="t" r="r" b="b"/>
            <a:pathLst>
              <a:path w="742911" h="141422" extrusionOk="0">
                <a:moveTo>
                  <a:pt x="742912" y="0"/>
                </a:moveTo>
                <a:lnTo>
                  <a:pt x="70711" y="0"/>
                </a:lnTo>
                <a:cubicBezTo>
                  <a:pt x="31661" y="0"/>
                  <a:pt x="0" y="31661"/>
                  <a:pt x="0" y="70711"/>
                </a:cubicBezTo>
                <a:lnTo>
                  <a:pt x="0" y="70711"/>
                </a:lnTo>
                <a:cubicBezTo>
                  <a:pt x="0" y="109761"/>
                  <a:pt x="31661" y="141422"/>
                  <a:pt x="70711" y="141422"/>
                </a:cubicBezTo>
                <a:lnTo>
                  <a:pt x="742886" y="141422"/>
                </a:lnTo>
                <a:cubicBezTo>
                  <a:pt x="718182" y="97625"/>
                  <a:pt x="718232" y="43747"/>
                  <a:pt x="742912" y="0"/>
                </a:cubicBezTo>
                <a:close/>
              </a:path>
            </a:pathLst>
          </a:custGeom>
          <a:solidFill>
            <a:srgbClr val="FAE0B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166"/>
          <p:cNvSpPr/>
          <p:nvPr/>
        </p:nvSpPr>
        <p:spPr>
          <a:xfrm>
            <a:off x="3458397" y="2854090"/>
            <a:ext cx="351536" cy="124851"/>
          </a:xfrm>
          <a:custGeom>
            <a:avLst/>
            <a:gdLst/>
            <a:ahLst/>
            <a:cxnLst/>
            <a:rect l="l" t="t" r="r" b="b"/>
            <a:pathLst>
              <a:path w="358710" h="118342" extrusionOk="0">
                <a:moveTo>
                  <a:pt x="31458" y="59667"/>
                </a:moveTo>
                <a:lnTo>
                  <a:pt x="79979" y="79369"/>
                </a:lnTo>
                <a:lnTo>
                  <a:pt x="119079" y="43011"/>
                </a:lnTo>
                <a:lnTo>
                  <a:pt x="171865" y="68959"/>
                </a:lnTo>
                <a:lnTo>
                  <a:pt x="201571" y="17392"/>
                </a:lnTo>
                <a:lnTo>
                  <a:pt x="262584" y="44102"/>
                </a:lnTo>
                <a:lnTo>
                  <a:pt x="295794" y="0"/>
                </a:lnTo>
                <a:lnTo>
                  <a:pt x="358710" y="16097"/>
                </a:lnTo>
                <a:lnTo>
                  <a:pt x="352616" y="39888"/>
                </a:lnTo>
                <a:lnTo>
                  <a:pt x="305569" y="27853"/>
                </a:lnTo>
                <a:lnTo>
                  <a:pt x="270531" y="74418"/>
                </a:lnTo>
                <a:lnTo>
                  <a:pt x="211879" y="48749"/>
                </a:lnTo>
                <a:lnTo>
                  <a:pt x="181691" y="101179"/>
                </a:lnTo>
                <a:lnTo>
                  <a:pt x="123421" y="72539"/>
                </a:lnTo>
                <a:lnTo>
                  <a:pt x="85234" y="108034"/>
                </a:lnTo>
                <a:lnTo>
                  <a:pt x="40269" y="89779"/>
                </a:lnTo>
                <a:lnTo>
                  <a:pt x="20084" y="118343"/>
                </a:lnTo>
                <a:lnTo>
                  <a:pt x="0" y="104150"/>
                </a:lnTo>
                <a:close/>
              </a:path>
            </a:pathLst>
          </a:custGeom>
          <a:solidFill>
            <a:srgbClr val="50BFA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3" name="Google Shape;1423;p166"/>
          <p:cNvGrpSpPr/>
          <p:nvPr/>
        </p:nvGrpSpPr>
        <p:grpSpPr>
          <a:xfrm>
            <a:off x="2912488" y="1789407"/>
            <a:ext cx="316712" cy="319311"/>
            <a:chOff x="4101297" y="7787772"/>
            <a:chExt cx="324135" cy="302894"/>
          </a:xfrm>
        </p:grpSpPr>
        <p:sp>
          <p:nvSpPr>
            <p:cNvPr id="1424" name="Google Shape;1424;p166"/>
            <p:cNvSpPr/>
            <p:nvPr/>
          </p:nvSpPr>
          <p:spPr>
            <a:xfrm>
              <a:off x="4101297" y="7787772"/>
              <a:ext cx="324135" cy="302894"/>
            </a:xfrm>
            <a:custGeom>
              <a:avLst/>
              <a:gdLst/>
              <a:ahLst/>
              <a:cxnLst/>
              <a:rect l="l" t="t" r="r" b="b"/>
              <a:pathLst>
                <a:path w="324135" h="302894" extrusionOk="0">
                  <a:moveTo>
                    <a:pt x="309277" y="219170"/>
                  </a:moveTo>
                  <a:lnTo>
                    <a:pt x="118110" y="219170"/>
                  </a:lnTo>
                  <a:lnTo>
                    <a:pt x="15621" y="302895"/>
                  </a:lnTo>
                  <a:lnTo>
                    <a:pt x="61722" y="219170"/>
                  </a:lnTo>
                  <a:lnTo>
                    <a:pt x="14764" y="219170"/>
                  </a:lnTo>
                  <a:cubicBezTo>
                    <a:pt x="6667" y="219170"/>
                    <a:pt x="0" y="212598"/>
                    <a:pt x="0" y="204406"/>
                  </a:cubicBezTo>
                  <a:lnTo>
                    <a:pt x="0" y="14764"/>
                  </a:lnTo>
                  <a:cubicBezTo>
                    <a:pt x="0" y="6667"/>
                    <a:pt x="6572" y="0"/>
                    <a:pt x="14764" y="0"/>
                  </a:cubicBezTo>
                  <a:lnTo>
                    <a:pt x="309372" y="0"/>
                  </a:lnTo>
                  <a:cubicBezTo>
                    <a:pt x="317468" y="0"/>
                    <a:pt x="324136" y="6572"/>
                    <a:pt x="324136" y="14764"/>
                  </a:cubicBezTo>
                  <a:lnTo>
                    <a:pt x="324136" y="204502"/>
                  </a:lnTo>
                  <a:cubicBezTo>
                    <a:pt x="324041" y="212598"/>
                    <a:pt x="317373" y="219170"/>
                    <a:pt x="309277" y="2191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5" name="Google Shape;1425;p166"/>
            <p:cNvGrpSpPr/>
            <p:nvPr/>
          </p:nvGrpSpPr>
          <p:grpSpPr>
            <a:xfrm>
              <a:off x="4187498" y="7914454"/>
              <a:ext cx="148209" cy="33623"/>
              <a:chOff x="4187498" y="7914454"/>
              <a:chExt cx="148209" cy="33623"/>
            </a:xfrm>
          </p:grpSpPr>
          <p:sp>
            <p:nvSpPr>
              <p:cNvPr id="1426" name="Google Shape;1426;p166"/>
              <p:cNvSpPr/>
              <p:nvPr/>
            </p:nvSpPr>
            <p:spPr>
              <a:xfrm>
                <a:off x="4187498" y="7914454"/>
                <a:ext cx="35814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35814" h="33623" extrusionOk="0">
                    <a:moveTo>
                      <a:pt x="35814" y="33623"/>
                    </a:moveTo>
                    <a:lnTo>
                      <a:pt x="0" y="33623"/>
                    </a:lnTo>
                    <a:lnTo>
                      <a:pt x="0" y="0"/>
                    </a:lnTo>
                    <a:lnTo>
                      <a:pt x="35814" y="0"/>
                    </a:lnTo>
                    <a:lnTo>
                      <a:pt x="35814" y="336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166"/>
              <p:cNvSpPr/>
              <p:nvPr/>
            </p:nvSpPr>
            <p:spPr>
              <a:xfrm>
                <a:off x="4243695" y="7914454"/>
                <a:ext cx="35814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35814" h="33623" extrusionOk="0">
                    <a:moveTo>
                      <a:pt x="35814" y="33623"/>
                    </a:moveTo>
                    <a:lnTo>
                      <a:pt x="0" y="33623"/>
                    </a:lnTo>
                    <a:lnTo>
                      <a:pt x="0" y="0"/>
                    </a:lnTo>
                    <a:lnTo>
                      <a:pt x="35814" y="0"/>
                    </a:lnTo>
                    <a:lnTo>
                      <a:pt x="35814" y="336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166"/>
              <p:cNvSpPr/>
              <p:nvPr/>
            </p:nvSpPr>
            <p:spPr>
              <a:xfrm>
                <a:off x="4299893" y="7914454"/>
                <a:ext cx="35814" cy="33623"/>
              </a:xfrm>
              <a:custGeom>
                <a:avLst/>
                <a:gdLst/>
                <a:ahLst/>
                <a:cxnLst/>
                <a:rect l="l" t="t" r="r" b="b"/>
                <a:pathLst>
                  <a:path w="35814" h="33623" extrusionOk="0">
                    <a:moveTo>
                      <a:pt x="35814" y="33623"/>
                    </a:moveTo>
                    <a:lnTo>
                      <a:pt x="0" y="33623"/>
                    </a:lnTo>
                    <a:lnTo>
                      <a:pt x="0" y="0"/>
                    </a:lnTo>
                    <a:lnTo>
                      <a:pt x="35814" y="0"/>
                    </a:lnTo>
                    <a:lnTo>
                      <a:pt x="35814" y="336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9" name="Google Shape;1429;p166"/>
          <p:cNvGrpSpPr/>
          <p:nvPr/>
        </p:nvGrpSpPr>
        <p:grpSpPr>
          <a:xfrm flipH="1">
            <a:off x="944482" y="2425599"/>
            <a:ext cx="257800" cy="259868"/>
            <a:chOff x="9946789" y="7858066"/>
            <a:chExt cx="263842" cy="246507"/>
          </a:xfrm>
        </p:grpSpPr>
        <p:sp>
          <p:nvSpPr>
            <p:cNvPr id="1430" name="Google Shape;1430;p166"/>
            <p:cNvSpPr/>
            <p:nvPr/>
          </p:nvSpPr>
          <p:spPr>
            <a:xfrm>
              <a:off x="9946789" y="7858066"/>
              <a:ext cx="263842" cy="246507"/>
            </a:xfrm>
            <a:custGeom>
              <a:avLst/>
              <a:gdLst/>
              <a:ahLst/>
              <a:cxnLst/>
              <a:rect l="l" t="t" r="r" b="b"/>
              <a:pathLst>
                <a:path w="263842" h="246507" extrusionOk="0">
                  <a:moveTo>
                    <a:pt x="251746" y="178403"/>
                  </a:moveTo>
                  <a:lnTo>
                    <a:pt x="96107" y="178403"/>
                  </a:lnTo>
                  <a:lnTo>
                    <a:pt x="12668" y="246507"/>
                  </a:lnTo>
                  <a:lnTo>
                    <a:pt x="50196" y="178403"/>
                  </a:lnTo>
                  <a:lnTo>
                    <a:pt x="12001" y="178403"/>
                  </a:lnTo>
                  <a:cubicBezTo>
                    <a:pt x="5334" y="178403"/>
                    <a:pt x="0" y="173069"/>
                    <a:pt x="0" y="166402"/>
                  </a:cubicBezTo>
                  <a:lnTo>
                    <a:pt x="0" y="12002"/>
                  </a:lnTo>
                  <a:cubicBezTo>
                    <a:pt x="0" y="5334"/>
                    <a:pt x="5334" y="0"/>
                    <a:pt x="12001" y="0"/>
                  </a:cubicBezTo>
                  <a:lnTo>
                    <a:pt x="251841" y="0"/>
                  </a:lnTo>
                  <a:cubicBezTo>
                    <a:pt x="258508" y="0"/>
                    <a:pt x="263842" y="5334"/>
                    <a:pt x="263842" y="12002"/>
                  </a:cubicBezTo>
                  <a:lnTo>
                    <a:pt x="263842" y="166497"/>
                  </a:lnTo>
                  <a:cubicBezTo>
                    <a:pt x="263747" y="173069"/>
                    <a:pt x="258318" y="178403"/>
                    <a:pt x="251746" y="1784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166"/>
            <p:cNvSpPr/>
            <p:nvPr/>
          </p:nvSpPr>
          <p:spPr>
            <a:xfrm>
              <a:off x="10065566" y="7887403"/>
              <a:ext cx="26098" cy="116014"/>
            </a:xfrm>
            <a:custGeom>
              <a:avLst/>
              <a:gdLst/>
              <a:ahLst/>
              <a:cxnLst/>
              <a:rect l="l" t="t" r="r" b="b"/>
              <a:pathLst>
                <a:path w="26098" h="116014" extrusionOk="0">
                  <a:moveTo>
                    <a:pt x="0" y="116015"/>
                  </a:moveTo>
                  <a:lnTo>
                    <a:pt x="0" y="92392"/>
                  </a:lnTo>
                  <a:lnTo>
                    <a:pt x="24003" y="92392"/>
                  </a:lnTo>
                  <a:lnTo>
                    <a:pt x="24003" y="116015"/>
                  </a:lnTo>
                  <a:lnTo>
                    <a:pt x="0" y="116015"/>
                  </a:lnTo>
                  <a:close/>
                  <a:moveTo>
                    <a:pt x="7811" y="84963"/>
                  </a:moveTo>
                  <a:lnTo>
                    <a:pt x="571" y="0"/>
                  </a:lnTo>
                  <a:lnTo>
                    <a:pt x="26098" y="0"/>
                  </a:lnTo>
                  <a:lnTo>
                    <a:pt x="16669" y="84963"/>
                  </a:lnTo>
                  <a:lnTo>
                    <a:pt x="7811" y="849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2" name="Google Shape;1432;p166"/>
          <p:cNvSpPr/>
          <p:nvPr/>
        </p:nvSpPr>
        <p:spPr>
          <a:xfrm>
            <a:off x="968626" y="3005329"/>
            <a:ext cx="106226" cy="114356"/>
          </a:xfrm>
          <a:custGeom>
            <a:avLst/>
            <a:gdLst/>
            <a:ahLst/>
            <a:cxnLst/>
            <a:rect l="l" t="t" r="r" b="b"/>
            <a:pathLst>
              <a:path w="108394" h="108394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104"/>
                </a:lnTo>
                <a:lnTo>
                  <a:pt x="42291" y="66104"/>
                </a:lnTo>
                <a:lnTo>
                  <a:pt x="42291" y="108395"/>
                </a:lnTo>
                <a:lnTo>
                  <a:pt x="66104" y="108395"/>
                </a:lnTo>
                <a:lnTo>
                  <a:pt x="66104" y="66104"/>
                </a:lnTo>
                <a:lnTo>
                  <a:pt x="108395" y="66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166"/>
          <p:cNvSpPr/>
          <p:nvPr/>
        </p:nvSpPr>
        <p:spPr>
          <a:xfrm>
            <a:off x="1060765" y="1553383"/>
            <a:ext cx="106133" cy="114255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166"/>
          <p:cNvSpPr/>
          <p:nvPr/>
        </p:nvSpPr>
        <p:spPr>
          <a:xfrm>
            <a:off x="587944" y="2270445"/>
            <a:ext cx="106133" cy="114255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196"/>
                </a:moveTo>
                <a:lnTo>
                  <a:pt x="66008" y="42196"/>
                </a:lnTo>
                <a:lnTo>
                  <a:pt x="66008" y="0"/>
                </a:lnTo>
                <a:lnTo>
                  <a:pt x="42291" y="0"/>
                </a:lnTo>
                <a:lnTo>
                  <a:pt x="42291" y="42196"/>
                </a:lnTo>
                <a:lnTo>
                  <a:pt x="0" y="42196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008" y="108299"/>
                </a:lnTo>
                <a:lnTo>
                  <a:pt x="66008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166"/>
          <p:cNvSpPr/>
          <p:nvPr/>
        </p:nvSpPr>
        <p:spPr>
          <a:xfrm>
            <a:off x="3552585" y="2356966"/>
            <a:ext cx="106226" cy="114255"/>
          </a:xfrm>
          <a:custGeom>
            <a:avLst/>
            <a:gdLst/>
            <a:ahLst/>
            <a:cxnLst/>
            <a:rect l="l" t="t" r="r" b="b"/>
            <a:pathLst>
              <a:path w="108394" h="108299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395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166"/>
          <p:cNvSpPr/>
          <p:nvPr/>
        </p:nvSpPr>
        <p:spPr>
          <a:xfrm>
            <a:off x="3267402" y="3404445"/>
            <a:ext cx="106226" cy="114356"/>
          </a:xfrm>
          <a:custGeom>
            <a:avLst/>
            <a:gdLst/>
            <a:ahLst/>
            <a:cxnLst/>
            <a:rect l="l" t="t" r="r" b="b"/>
            <a:pathLst>
              <a:path w="108394" h="108394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104"/>
                </a:lnTo>
                <a:lnTo>
                  <a:pt x="42291" y="66104"/>
                </a:lnTo>
                <a:lnTo>
                  <a:pt x="42291" y="108395"/>
                </a:lnTo>
                <a:lnTo>
                  <a:pt x="66104" y="108395"/>
                </a:lnTo>
                <a:lnTo>
                  <a:pt x="66104" y="66104"/>
                </a:lnTo>
                <a:lnTo>
                  <a:pt x="108395" y="66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7" name="Google Shape;1437;p166"/>
          <p:cNvGrpSpPr/>
          <p:nvPr/>
        </p:nvGrpSpPr>
        <p:grpSpPr>
          <a:xfrm rot="506258" flipH="1">
            <a:off x="1472135" y="1295756"/>
            <a:ext cx="1078027" cy="392399"/>
            <a:chOff x="6991578" y="5113337"/>
            <a:chExt cx="1826583" cy="618171"/>
          </a:xfrm>
        </p:grpSpPr>
        <p:grpSp>
          <p:nvGrpSpPr>
            <p:cNvPr id="1438" name="Google Shape;1438;p166"/>
            <p:cNvGrpSpPr/>
            <p:nvPr/>
          </p:nvGrpSpPr>
          <p:grpSpPr>
            <a:xfrm>
              <a:off x="6991578" y="5217965"/>
              <a:ext cx="1433200" cy="513543"/>
              <a:chOff x="6991578" y="5217965"/>
              <a:chExt cx="1433200" cy="513543"/>
            </a:xfrm>
          </p:grpSpPr>
          <p:sp>
            <p:nvSpPr>
              <p:cNvPr id="1439" name="Google Shape;1439;p166"/>
              <p:cNvSpPr/>
              <p:nvPr/>
            </p:nvSpPr>
            <p:spPr>
              <a:xfrm>
                <a:off x="6991578" y="5549297"/>
                <a:ext cx="36787" cy="42765"/>
              </a:xfrm>
              <a:custGeom>
                <a:avLst/>
                <a:gdLst/>
                <a:ahLst/>
                <a:cxnLst/>
                <a:rect l="l" t="t" r="r" b="b"/>
                <a:pathLst>
                  <a:path w="36787" h="42765" extrusionOk="0">
                    <a:moveTo>
                      <a:pt x="9690" y="42766"/>
                    </a:moveTo>
                    <a:cubicBezTo>
                      <a:pt x="7785" y="42766"/>
                      <a:pt x="5785" y="42195"/>
                      <a:pt x="4166" y="41052"/>
                    </a:cubicBezTo>
                    <a:cubicBezTo>
                      <a:pt x="-216" y="38004"/>
                      <a:pt x="-1359" y="31908"/>
                      <a:pt x="1784" y="27526"/>
                    </a:cubicBezTo>
                    <a:cubicBezTo>
                      <a:pt x="1784" y="27526"/>
                      <a:pt x="7976" y="18668"/>
                      <a:pt x="19406" y="3809"/>
                    </a:cubicBezTo>
                    <a:cubicBezTo>
                      <a:pt x="22644" y="-477"/>
                      <a:pt x="28835" y="-1239"/>
                      <a:pt x="33026" y="1999"/>
                    </a:cubicBezTo>
                    <a:cubicBezTo>
                      <a:pt x="37217" y="5142"/>
                      <a:pt x="38075" y="11238"/>
                      <a:pt x="34741" y="15525"/>
                    </a:cubicBezTo>
                    <a:cubicBezTo>
                      <a:pt x="23692" y="29907"/>
                      <a:pt x="17786" y="38480"/>
                      <a:pt x="17691" y="38575"/>
                    </a:cubicBezTo>
                    <a:cubicBezTo>
                      <a:pt x="15786" y="41337"/>
                      <a:pt x="12738" y="42766"/>
                      <a:pt x="9690" y="42766"/>
                    </a:cubicBezTo>
                    <a:close/>
                  </a:path>
                </a:pathLst>
              </a:custGeom>
              <a:solidFill>
                <a:srgbClr val="292C3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66"/>
              <p:cNvSpPr/>
              <p:nvPr/>
            </p:nvSpPr>
            <p:spPr>
              <a:xfrm>
                <a:off x="7045999" y="5217965"/>
                <a:ext cx="1378779" cy="513543"/>
              </a:xfrm>
              <a:custGeom>
                <a:avLst/>
                <a:gdLst/>
                <a:ahLst/>
                <a:cxnLst/>
                <a:rect l="l" t="t" r="r" b="b"/>
                <a:pathLst>
                  <a:path w="1378779" h="513543" extrusionOk="0">
                    <a:moveTo>
                      <a:pt x="1014925" y="513544"/>
                    </a:moveTo>
                    <a:cubicBezTo>
                      <a:pt x="1003685" y="513544"/>
                      <a:pt x="992636" y="512592"/>
                      <a:pt x="982064" y="510591"/>
                    </a:cubicBezTo>
                    <a:cubicBezTo>
                      <a:pt x="976825" y="509639"/>
                      <a:pt x="973301" y="504495"/>
                      <a:pt x="974253" y="499256"/>
                    </a:cubicBezTo>
                    <a:cubicBezTo>
                      <a:pt x="975206" y="493922"/>
                      <a:pt x="980159" y="490589"/>
                      <a:pt x="985588" y="491446"/>
                    </a:cubicBezTo>
                    <a:cubicBezTo>
                      <a:pt x="1002542" y="494589"/>
                      <a:pt x="1020830" y="495732"/>
                      <a:pt x="1039880" y="490684"/>
                    </a:cubicBezTo>
                    <a:cubicBezTo>
                      <a:pt x="1045119" y="489255"/>
                      <a:pt x="1050358" y="492398"/>
                      <a:pt x="1051787" y="497637"/>
                    </a:cubicBezTo>
                    <a:cubicBezTo>
                      <a:pt x="1053120" y="502876"/>
                      <a:pt x="1050072" y="508115"/>
                      <a:pt x="1044833" y="509544"/>
                    </a:cubicBezTo>
                    <a:cubicBezTo>
                      <a:pt x="1034832" y="512210"/>
                      <a:pt x="1024736" y="513544"/>
                      <a:pt x="1014925" y="513544"/>
                    </a:cubicBezTo>
                    <a:close/>
                    <a:moveTo>
                      <a:pt x="929009" y="489922"/>
                    </a:moveTo>
                    <a:cubicBezTo>
                      <a:pt x="927295" y="489922"/>
                      <a:pt x="925580" y="489446"/>
                      <a:pt x="923961" y="488588"/>
                    </a:cubicBezTo>
                    <a:cubicBezTo>
                      <a:pt x="907388" y="478682"/>
                      <a:pt x="891767" y="466014"/>
                      <a:pt x="876146" y="449822"/>
                    </a:cubicBezTo>
                    <a:cubicBezTo>
                      <a:pt x="872431" y="445916"/>
                      <a:pt x="872526" y="439820"/>
                      <a:pt x="876431" y="436010"/>
                    </a:cubicBezTo>
                    <a:cubicBezTo>
                      <a:pt x="880337" y="432296"/>
                      <a:pt x="886433" y="432391"/>
                      <a:pt x="890243" y="436296"/>
                    </a:cubicBezTo>
                    <a:cubicBezTo>
                      <a:pt x="904625" y="451250"/>
                      <a:pt x="918913" y="462871"/>
                      <a:pt x="934058" y="471824"/>
                    </a:cubicBezTo>
                    <a:cubicBezTo>
                      <a:pt x="938630" y="474587"/>
                      <a:pt x="940154" y="480587"/>
                      <a:pt x="937391" y="485159"/>
                    </a:cubicBezTo>
                    <a:cubicBezTo>
                      <a:pt x="935582" y="488207"/>
                      <a:pt x="932343" y="489922"/>
                      <a:pt x="929009" y="489922"/>
                    </a:cubicBezTo>
                    <a:close/>
                    <a:moveTo>
                      <a:pt x="1095411" y="484016"/>
                    </a:moveTo>
                    <a:cubicBezTo>
                      <a:pt x="1092363" y="484016"/>
                      <a:pt x="1089315" y="482588"/>
                      <a:pt x="1087410" y="479825"/>
                    </a:cubicBezTo>
                    <a:cubicBezTo>
                      <a:pt x="1084362" y="475349"/>
                      <a:pt x="1085505" y="469348"/>
                      <a:pt x="1089887" y="466300"/>
                    </a:cubicBezTo>
                    <a:cubicBezTo>
                      <a:pt x="1103888" y="456680"/>
                      <a:pt x="1118747" y="444297"/>
                      <a:pt x="1134178" y="429438"/>
                    </a:cubicBezTo>
                    <a:cubicBezTo>
                      <a:pt x="1138083" y="425723"/>
                      <a:pt x="1144179" y="425819"/>
                      <a:pt x="1147894" y="429724"/>
                    </a:cubicBezTo>
                    <a:cubicBezTo>
                      <a:pt x="1151609" y="433629"/>
                      <a:pt x="1151513" y="439725"/>
                      <a:pt x="1147608" y="443440"/>
                    </a:cubicBezTo>
                    <a:cubicBezTo>
                      <a:pt x="1131225" y="459251"/>
                      <a:pt x="1115890" y="472015"/>
                      <a:pt x="1100840" y="482397"/>
                    </a:cubicBezTo>
                    <a:cubicBezTo>
                      <a:pt x="1099221" y="483445"/>
                      <a:pt x="1097316" y="484016"/>
                      <a:pt x="1095411" y="484016"/>
                    </a:cubicBezTo>
                    <a:close/>
                    <a:moveTo>
                      <a:pt x="845856" y="406864"/>
                    </a:moveTo>
                    <a:cubicBezTo>
                      <a:pt x="842808" y="406864"/>
                      <a:pt x="839760" y="405435"/>
                      <a:pt x="837855" y="402673"/>
                    </a:cubicBezTo>
                    <a:cubicBezTo>
                      <a:pt x="827568" y="388100"/>
                      <a:pt x="817091" y="371526"/>
                      <a:pt x="805565" y="352000"/>
                    </a:cubicBezTo>
                    <a:cubicBezTo>
                      <a:pt x="802803" y="347333"/>
                      <a:pt x="804422" y="341427"/>
                      <a:pt x="808994" y="338665"/>
                    </a:cubicBezTo>
                    <a:cubicBezTo>
                      <a:pt x="813566" y="335903"/>
                      <a:pt x="819567" y="337427"/>
                      <a:pt x="822329" y="342094"/>
                    </a:cubicBezTo>
                    <a:cubicBezTo>
                      <a:pt x="833569" y="361144"/>
                      <a:pt x="843856" y="377336"/>
                      <a:pt x="853762" y="391433"/>
                    </a:cubicBezTo>
                    <a:cubicBezTo>
                      <a:pt x="856905" y="395815"/>
                      <a:pt x="855762" y="401911"/>
                      <a:pt x="851381" y="404959"/>
                    </a:cubicBezTo>
                    <a:cubicBezTo>
                      <a:pt x="849761" y="406292"/>
                      <a:pt x="847856" y="406864"/>
                      <a:pt x="845856" y="406864"/>
                    </a:cubicBezTo>
                    <a:close/>
                    <a:moveTo>
                      <a:pt x="1181612" y="402959"/>
                    </a:moveTo>
                    <a:cubicBezTo>
                      <a:pt x="1179326" y="402959"/>
                      <a:pt x="1177040" y="402197"/>
                      <a:pt x="1175231" y="400577"/>
                    </a:cubicBezTo>
                    <a:cubicBezTo>
                      <a:pt x="1171135" y="397053"/>
                      <a:pt x="1170754" y="390862"/>
                      <a:pt x="1174278" y="386861"/>
                    </a:cubicBezTo>
                    <a:cubicBezTo>
                      <a:pt x="1185899" y="373526"/>
                      <a:pt x="1198281" y="358667"/>
                      <a:pt x="1211902" y="341522"/>
                    </a:cubicBezTo>
                    <a:cubicBezTo>
                      <a:pt x="1215236" y="337331"/>
                      <a:pt x="1221427" y="336665"/>
                      <a:pt x="1225618" y="339998"/>
                    </a:cubicBezTo>
                    <a:cubicBezTo>
                      <a:pt x="1229809" y="343332"/>
                      <a:pt x="1230476" y="349523"/>
                      <a:pt x="1227142" y="353714"/>
                    </a:cubicBezTo>
                    <a:cubicBezTo>
                      <a:pt x="1213235" y="371145"/>
                      <a:pt x="1200853" y="386195"/>
                      <a:pt x="1188947" y="399720"/>
                    </a:cubicBezTo>
                    <a:cubicBezTo>
                      <a:pt x="1187042" y="401816"/>
                      <a:pt x="1184279" y="402959"/>
                      <a:pt x="1181612" y="402959"/>
                    </a:cubicBezTo>
                    <a:close/>
                    <a:moveTo>
                      <a:pt x="1256003" y="310376"/>
                    </a:moveTo>
                    <a:cubicBezTo>
                      <a:pt x="1253907" y="310376"/>
                      <a:pt x="1251812" y="309709"/>
                      <a:pt x="1250097" y="308375"/>
                    </a:cubicBezTo>
                    <a:cubicBezTo>
                      <a:pt x="1245811" y="305137"/>
                      <a:pt x="1245049" y="299041"/>
                      <a:pt x="1248287" y="294755"/>
                    </a:cubicBezTo>
                    <a:lnTo>
                      <a:pt x="1259813" y="279705"/>
                    </a:lnTo>
                    <a:cubicBezTo>
                      <a:pt x="1268099" y="268847"/>
                      <a:pt x="1276291" y="258179"/>
                      <a:pt x="1284387" y="247701"/>
                    </a:cubicBezTo>
                    <a:cubicBezTo>
                      <a:pt x="1287721" y="243415"/>
                      <a:pt x="1293817" y="242748"/>
                      <a:pt x="1298008" y="245987"/>
                    </a:cubicBezTo>
                    <a:cubicBezTo>
                      <a:pt x="1302294" y="249320"/>
                      <a:pt x="1303056" y="255416"/>
                      <a:pt x="1299722" y="259607"/>
                    </a:cubicBezTo>
                    <a:cubicBezTo>
                      <a:pt x="1291626" y="270085"/>
                      <a:pt x="1283435" y="280753"/>
                      <a:pt x="1275148" y="291611"/>
                    </a:cubicBezTo>
                    <a:lnTo>
                      <a:pt x="1263623" y="306756"/>
                    </a:lnTo>
                    <a:cubicBezTo>
                      <a:pt x="1261813" y="309137"/>
                      <a:pt x="1258860" y="310376"/>
                      <a:pt x="1256003" y="310376"/>
                    </a:cubicBezTo>
                    <a:close/>
                    <a:moveTo>
                      <a:pt x="784896" y="305042"/>
                    </a:moveTo>
                    <a:cubicBezTo>
                      <a:pt x="781467" y="305042"/>
                      <a:pt x="778133" y="303232"/>
                      <a:pt x="776324" y="299993"/>
                    </a:cubicBezTo>
                    <a:lnTo>
                      <a:pt x="766703" y="282372"/>
                    </a:lnTo>
                    <a:cubicBezTo>
                      <a:pt x="760512" y="270942"/>
                      <a:pt x="754226" y="259417"/>
                      <a:pt x="747939" y="247987"/>
                    </a:cubicBezTo>
                    <a:cubicBezTo>
                      <a:pt x="745367" y="243320"/>
                      <a:pt x="747082" y="237319"/>
                      <a:pt x="751749" y="234747"/>
                    </a:cubicBezTo>
                    <a:cubicBezTo>
                      <a:pt x="756512" y="232175"/>
                      <a:pt x="762322" y="233795"/>
                      <a:pt x="764989" y="238557"/>
                    </a:cubicBezTo>
                    <a:cubicBezTo>
                      <a:pt x="771371" y="250082"/>
                      <a:pt x="777657" y="261608"/>
                      <a:pt x="783848" y="273038"/>
                    </a:cubicBezTo>
                    <a:lnTo>
                      <a:pt x="793469" y="290659"/>
                    </a:lnTo>
                    <a:cubicBezTo>
                      <a:pt x="796040" y="295421"/>
                      <a:pt x="794326" y="301327"/>
                      <a:pt x="789563" y="303899"/>
                    </a:cubicBezTo>
                    <a:cubicBezTo>
                      <a:pt x="788135" y="304661"/>
                      <a:pt x="786515" y="305042"/>
                      <a:pt x="784896" y="305042"/>
                    </a:cubicBezTo>
                    <a:close/>
                    <a:moveTo>
                      <a:pt x="9752" y="304470"/>
                    </a:moveTo>
                    <a:cubicBezTo>
                      <a:pt x="7561" y="304470"/>
                      <a:pt x="5275" y="303708"/>
                      <a:pt x="3465" y="302184"/>
                    </a:cubicBezTo>
                    <a:cubicBezTo>
                      <a:pt x="-631" y="298660"/>
                      <a:pt x="-1202" y="292564"/>
                      <a:pt x="2322" y="288468"/>
                    </a:cubicBezTo>
                    <a:cubicBezTo>
                      <a:pt x="15181" y="273228"/>
                      <a:pt x="28421" y="258179"/>
                      <a:pt x="41851" y="243605"/>
                    </a:cubicBezTo>
                    <a:cubicBezTo>
                      <a:pt x="45470" y="239605"/>
                      <a:pt x="51662" y="239414"/>
                      <a:pt x="55567" y="243034"/>
                    </a:cubicBezTo>
                    <a:cubicBezTo>
                      <a:pt x="59567" y="246653"/>
                      <a:pt x="59758" y="252845"/>
                      <a:pt x="56138" y="256750"/>
                    </a:cubicBezTo>
                    <a:cubicBezTo>
                      <a:pt x="42994" y="271037"/>
                      <a:pt x="29849" y="285896"/>
                      <a:pt x="17181" y="300946"/>
                    </a:cubicBezTo>
                    <a:cubicBezTo>
                      <a:pt x="15276" y="303327"/>
                      <a:pt x="12514" y="304470"/>
                      <a:pt x="9752" y="304470"/>
                    </a:cubicBezTo>
                    <a:close/>
                    <a:moveTo>
                      <a:pt x="90143" y="217316"/>
                    </a:moveTo>
                    <a:cubicBezTo>
                      <a:pt x="87666" y="217316"/>
                      <a:pt x="85094" y="216364"/>
                      <a:pt x="83189" y="214459"/>
                    </a:cubicBezTo>
                    <a:cubicBezTo>
                      <a:pt x="79379" y="210649"/>
                      <a:pt x="79475" y="204458"/>
                      <a:pt x="83285" y="200648"/>
                    </a:cubicBezTo>
                    <a:cubicBezTo>
                      <a:pt x="97667" y="186360"/>
                      <a:pt x="112336" y="172644"/>
                      <a:pt x="126909" y="159690"/>
                    </a:cubicBezTo>
                    <a:cubicBezTo>
                      <a:pt x="130910" y="156166"/>
                      <a:pt x="137101" y="156452"/>
                      <a:pt x="140625" y="160547"/>
                    </a:cubicBezTo>
                    <a:cubicBezTo>
                      <a:pt x="144245" y="164548"/>
                      <a:pt x="143864" y="170739"/>
                      <a:pt x="139863" y="174263"/>
                    </a:cubicBezTo>
                    <a:cubicBezTo>
                      <a:pt x="125576" y="186932"/>
                      <a:pt x="111098" y="200552"/>
                      <a:pt x="97001" y="214459"/>
                    </a:cubicBezTo>
                    <a:cubicBezTo>
                      <a:pt x="95096" y="216364"/>
                      <a:pt x="92619" y="217316"/>
                      <a:pt x="90143" y="217316"/>
                    </a:cubicBezTo>
                    <a:close/>
                    <a:moveTo>
                      <a:pt x="1329155" y="216935"/>
                    </a:moveTo>
                    <a:cubicBezTo>
                      <a:pt x="1326964" y="216935"/>
                      <a:pt x="1324773" y="216173"/>
                      <a:pt x="1322963" y="214649"/>
                    </a:cubicBezTo>
                    <a:cubicBezTo>
                      <a:pt x="1318868" y="211220"/>
                      <a:pt x="1318296" y="205029"/>
                      <a:pt x="1321725" y="200933"/>
                    </a:cubicBezTo>
                    <a:cubicBezTo>
                      <a:pt x="1336584" y="183122"/>
                      <a:pt x="1349824" y="168453"/>
                      <a:pt x="1362111" y="156166"/>
                    </a:cubicBezTo>
                    <a:cubicBezTo>
                      <a:pt x="1365921" y="152356"/>
                      <a:pt x="1372112" y="152356"/>
                      <a:pt x="1375922" y="156166"/>
                    </a:cubicBezTo>
                    <a:cubicBezTo>
                      <a:pt x="1379732" y="159976"/>
                      <a:pt x="1379732" y="166167"/>
                      <a:pt x="1375922" y="169977"/>
                    </a:cubicBezTo>
                    <a:cubicBezTo>
                      <a:pt x="1364111" y="181788"/>
                      <a:pt x="1351253" y="195980"/>
                      <a:pt x="1336775" y="213411"/>
                    </a:cubicBezTo>
                    <a:cubicBezTo>
                      <a:pt x="1334679" y="215697"/>
                      <a:pt x="1331917" y="216935"/>
                      <a:pt x="1329155" y="216935"/>
                    </a:cubicBezTo>
                    <a:close/>
                    <a:moveTo>
                      <a:pt x="726889" y="201505"/>
                    </a:moveTo>
                    <a:cubicBezTo>
                      <a:pt x="723555" y="201505"/>
                      <a:pt x="720412" y="199790"/>
                      <a:pt x="718602" y="196838"/>
                    </a:cubicBezTo>
                    <a:cubicBezTo>
                      <a:pt x="707458" y="178454"/>
                      <a:pt x="696980" y="162452"/>
                      <a:pt x="686503" y="147879"/>
                    </a:cubicBezTo>
                    <a:cubicBezTo>
                      <a:pt x="683360" y="143498"/>
                      <a:pt x="684312" y="137402"/>
                      <a:pt x="688694" y="134258"/>
                    </a:cubicBezTo>
                    <a:cubicBezTo>
                      <a:pt x="693075" y="131115"/>
                      <a:pt x="699171" y="132068"/>
                      <a:pt x="702314" y="136449"/>
                    </a:cubicBezTo>
                    <a:cubicBezTo>
                      <a:pt x="713078" y="151403"/>
                      <a:pt x="723936" y="167882"/>
                      <a:pt x="735271" y="186646"/>
                    </a:cubicBezTo>
                    <a:cubicBezTo>
                      <a:pt x="738033" y="191218"/>
                      <a:pt x="736604" y="197219"/>
                      <a:pt x="731937" y="199981"/>
                    </a:cubicBezTo>
                    <a:cubicBezTo>
                      <a:pt x="730318" y="201029"/>
                      <a:pt x="728603" y="201505"/>
                      <a:pt x="726889" y="201505"/>
                    </a:cubicBezTo>
                    <a:close/>
                    <a:moveTo>
                      <a:pt x="178916" y="138545"/>
                    </a:moveTo>
                    <a:cubicBezTo>
                      <a:pt x="176058" y="138545"/>
                      <a:pt x="173201" y="137306"/>
                      <a:pt x="171200" y="134830"/>
                    </a:cubicBezTo>
                    <a:cubicBezTo>
                      <a:pt x="167867" y="130639"/>
                      <a:pt x="168629" y="124448"/>
                      <a:pt x="172820" y="121114"/>
                    </a:cubicBezTo>
                    <a:cubicBezTo>
                      <a:pt x="189012" y="108350"/>
                      <a:pt x="205395" y="96444"/>
                      <a:pt x="221302" y="85776"/>
                    </a:cubicBezTo>
                    <a:cubicBezTo>
                      <a:pt x="225779" y="82728"/>
                      <a:pt x="231779" y="83966"/>
                      <a:pt x="234827" y="88443"/>
                    </a:cubicBezTo>
                    <a:cubicBezTo>
                      <a:pt x="237780" y="92920"/>
                      <a:pt x="236637" y="98921"/>
                      <a:pt x="232160" y="101969"/>
                    </a:cubicBezTo>
                    <a:cubicBezTo>
                      <a:pt x="216635" y="112446"/>
                      <a:pt x="200728" y="123971"/>
                      <a:pt x="184821" y="136449"/>
                    </a:cubicBezTo>
                    <a:cubicBezTo>
                      <a:pt x="183107" y="137878"/>
                      <a:pt x="181011" y="138545"/>
                      <a:pt x="178916" y="138545"/>
                    </a:cubicBezTo>
                    <a:close/>
                    <a:moveTo>
                      <a:pt x="656880" y="105969"/>
                    </a:moveTo>
                    <a:cubicBezTo>
                      <a:pt x="654308" y="105969"/>
                      <a:pt x="651641" y="104921"/>
                      <a:pt x="649736" y="102826"/>
                    </a:cubicBezTo>
                    <a:cubicBezTo>
                      <a:pt x="636020" y="88062"/>
                      <a:pt x="621638" y="75203"/>
                      <a:pt x="607064" y="64535"/>
                    </a:cubicBezTo>
                    <a:cubicBezTo>
                      <a:pt x="602683" y="61392"/>
                      <a:pt x="601826" y="55296"/>
                      <a:pt x="604969" y="50915"/>
                    </a:cubicBezTo>
                    <a:cubicBezTo>
                      <a:pt x="608112" y="46533"/>
                      <a:pt x="614208" y="45676"/>
                      <a:pt x="618590" y="48819"/>
                    </a:cubicBezTo>
                    <a:cubicBezTo>
                      <a:pt x="634115" y="60249"/>
                      <a:pt x="649451" y="73965"/>
                      <a:pt x="663929" y="89491"/>
                    </a:cubicBezTo>
                    <a:cubicBezTo>
                      <a:pt x="667643" y="93396"/>
                      <a:pt x="667358" y="99587"/>
                      <a:pt x="663452" y="103207"/>
                    </a:cubicBezTo>
                    <a:cubicBezTo>
                      <a:pt x="661643" y="105112"/>
                      <a:pt x="659261" y="105969"/>
                      <a:pt x="656880" y="105969"/>
                    </a:cubicBezTo>
                    <a:close/>
                    <a:moveTo>
                      <a:pt x="277499" y="72727"/>
                    </a:moveTo>
                    <a:cubicBezTo>
                      <a:pt x="274070" y="72727"/>
                      <a:pt x="270737" y="70917"/>
                      <a:pt x="268927" y="67679"/>
                    </a:cubicBezTo>
                    <a:cubicBezTo>
                      <a:pt x="266355" y="62916"/>
                      <a:pt x="268070" y="57011"/>
                      <a:pt x="272832" y="54439"/>
                    </a:cubicBezTo>
                    <a:cubicBezTo>
                      <a:pt x="291120" y="44438"/>
                      <a:pt x="309408" y="35675"/>
                      <a:pt x="327315" y="28340"/>
                    </a:cubicBezTo>
                    <a:cubicBezTo>
                      <a:pt x="332268" y="26340"/>
                      <a:pt x="337983" y="28721"/>
                      <a:pt x="339983" y="33674"/>
                    </a:cubicBezTo>
                    <a:cubicBezTo>
                      <a:pt x="341984" y="38627"/>
                      <a:pt x="339602" y="44342"/>
                      <a:pt x="334649" y="46343"/>
                    </a:cubicBezTo>
                    <a:cubicBezTo>
                      <a:pt x="317409" y="53391"/>
                      <a:pt x="299788" y="61773"/>
                      <a:pt x="282167" y="71489"/>
                    </a:cubicBezTo>
                    <a:cubicBezTo>
                      <a:pt x="280643" y="72346"/>
                      <a:pt x="279023" y="72727"/>
                      <a:pt x="277499" y="72727"/>
                    </a:cubicBezTo>
                    <a:close/>
                    <a:moveTo>
                      <a:pt x="561630" y="37389"/>
                    </a:moveTo>
                    <a:cubicBezTo>
                      <a:pt x="560392" y="37389"/>
                      <a:pt x="559154" y="37199"/>
                      <a:pt x="557915" y="36627"/>
                    </a:cubicBezTo>
                    <a:cubicBezTo>
                      <a:pt x="541723" y="29864"/>
                      <a:pt x="524483" y="25007"/>
                      <a:pt x="506766" y="22244"/>
                    </a:cubicBezTo>
                    <a:lnTo>
                      <a:pt x="503432" y="21673"/>
                    </a:lnTo>
                    <a:cubicBezTo>
                      <a:pt x="498098" y="20911"/>
                      <a:pt x="494479" y="15958"/>
                      <a:pt x="495241" y="10624"/>
                    </a:cubicBezTo>
                    <a:cubicBezTo>
                      <a:pt x="496003" y="5290"/>
                      <a:pt x="501051" y="1575"/>
                      <a:pt x="506290" y="2432"/>
                    </a:cubicBezTo>
                    <a:lnTo>
                      <a:pt x="509909" y="3004"/>
                    </a:lnTo>
                    <a:cubicBezTo>
                      <a:pt x="529055" y="6052"/>
                      <a:pt x="547819" y="11291"/>
                      <a:pt x="565440" y="18625"/>
                    </a:cubicBezTo>
                    <a:cubicBezTo>
                      <a:pt x="570393" y="20720"/>
                      <a:pt x="572774" y="26340"/>
                      <a:pt x="570679" y="31388"/>
                    </a:cubicBezTo>
                    <a:cubicBezTo>
                      <a:pt x="569060" y="35103"/>
                      <a:pt x="565440" y="37389"/>
                      <a:pt x="561630" y="37389"/>
                    </a:cubicBezTo>
                    <a:close/>
                    <a:moveTo>
                      <a:pt x="387132" y="28721"/>
                    </a:moveTo>
                    <a:cubicBezTo>
                      <a:pt x="382751" y="28721"/>
                      <a:pt x="378750" y="25769"/>
                      <a:pt x="377702" y="21292"/>
                    </a:cubicBezTo>
                    <a:cubicBezTo>
                      <a:pt x="376369" y="16053"/>
                      <a:pt x="379607" y="10814"/>
                      <a:pt x="384846" y="9481"/>
                    </a:cubicBezTo>
                    <a:cubicBezTo>
                      <a:pt x="405134" y="4433"/>
                      <a:pt x="425423" y="1289"/>
                      <a:pt x="445044" y="51"/>
                    </a:cubicBezTo>
                    <a:cubicBezTo>
                      <a:pt x="450378" y="-520"/>
                      <a:pt x="455045" y="3766"/>
                      <a:pt x="455331" y="9195"/>
                    </a:cubicBezTo>
                    <a:cubicBezTo>
                      <a:pt x="455617" y="14529"/>
                      <a:pt x="451616" y="19196"/>
                      <a:pt x="446187" y="19482"/>
                    </a:cubicBezTo>
                    <a:cubicBezTo>
                      <a:pt x="427709" y="20625"/>
                      <a:pt x="408659" y="23673"/>
                      <a:pt x="389418" y="28340"/>
                    </a:cubicBezTo>
                    <a:cubicBezTo>
                      <a:pt x="388751" y="28626"/>
                      <a:pt x="387989" y="28721"/>
                      <a:pt x="387132" y="28721"/>
                    </a:cubicBezTo>
                    <a:close/>
                  </a:path>
                </a:pathLst>
              </a:custGeom>
              <a:solidFill>
                <a:srgbClr val="292C3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1" name="Google Shape;1441;p166"/>
            <p:cNvGrpSpPr/>
            <p:nvPr/>
          </p:nvGrpSpPr>
          <p:grpSpPr>
            <a:xfrm>
              <a:off x="8371915" y="5113337"/>
              <a:ext cx="446246" cy="299370"/>
              <a:chOff x="8371915" y="5113337"/>
              <a:chExt cx="446246" cy="299370"/>
            </a:xfrm>
          </p:grpSpPr>
          <p:sp>
            <p:nvSpPr>
              <p:cNvPr id="1442" name="Google Shape;1442;p166"/>
              <p:cNvSpPr/>
              <p:nvPr/>
            </p:nvSpPr>
            <p:spPr>
              <a:xfrm>
                <a:off x="8440686" y="5168105"/>
                <a:ext cx="331088" cy="204501"/>
              </a:xfrm>
              <a:custGeom>
                <a:avLst/>
                <a:gdLst/>
                <a:ahLst/>
                <a:cxnLst/>
                <a:rect l="l" t="t" r="r" b="b"/>
                <a:pathLst>
                  <a:path w="331088" h="204501" extrusionOk="0">
                    <a:moveTo>
                      <a:pt x="331089" y="0"/>
                    </a:moveTo>
                    <a:lnTo>
                      <a:pt x="0" y="204502"/>
                    </a:lnTo>
                    <a:lnTo>
                      <a:pt x="15145" y="849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166"/>
              <p:cNvSpPr/>
              <p:nvPr/>
            </p:nvSpPr>
            <p:spPr>
              <a:xfrm>
                <a:off x="8440686" y="5168105"/>
                <a:ext cx="331088" cy="204501"/>
              </a:xfrm>
              <a:custGeom>
                <a:avLst/>
                <a:gdLst/>
                <a:ahLst/>
                <a:cxnLst/>
                <a:rect l="l" t="t" r="r" b="b"/>
                <a:pathLst>
                  <a:path w="331088" h="204501" extrusionOk="0">
                    <a:moveTo>
                      <a:pt x="331089" y="0"/>
                    </a:moveTo>
                    <a:lnTo>
                      <a:pt x="0" y="204502"/>
                    </a:lnTo>
                    <a:lnTo>
                      <a:pt x="41624" y="119348"/>
                    </a:lnTo>
                    <a:close/>
                  </a:path>
                </a:pathLst>
              </a:custGeom>
              <a:solidFill>
                <a:srgbClr val="292C3D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44" name="Google Shape;1444;p166"/>
              <p:cNvGrpSpPr/>
              <p:nvPr/>
            </p:nvGrpSpPr>
            <p:grpSpPr>
              <a:xfrm>
                <a:off x="8371915" y="5113337"/>
                <a:ext cx="446246" cy="299370"/>
                <a:chOff x="8371915" y="5113337"/>
                <a:chExt cx="446246" cy="299370"/>
              </a:xfrm>
            </p:grpSpPr>
            <p:sp>
              <p:nvSpPr>
                <p:cNvPr id="1445" name="Google Shape;1445;p166"/>
                <p:cNvSpPr/>
                <p:nvPr/>
              </p:nvSpPr>
              <p:spPr>
                <a:xfrm>
                  <a:off x="8371915" y="5113337"/>
                  <a:ext cx="446246" cy="29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46" h="299370" extrusionOk="0">
                      <a:moveTo>
                        <a:pt x="206121" y="299371"/>
                      </a:moveTo>
                      <a:lnTo>
                        <a:pt x="0" y="47054"/>
                      </a:lnTo>
                      <a:lnTo>
                        <a:pt x="44624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6" name="Google Shape;1446;p166"/>
                <p:cNvSpPr/>
                <p:nvPr/>
              </p:nvSpPr>
              <p:spPr>
                <a:xfrm>
                  <a:off x="8454211" y="5121052"/>
                  <a:ext cx="349948" cy="171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48" h="171069" extrusionOk="0">
                      <a:moveTo>
                        <a:pt x="349949" y="0"/>
                      </a:moveTo>
                      <a:lnTo>
                        <a:pt x="0" y="140113"/>
                      </a:lnTo>
                      <a:lnTo>
                        <a:pt x="25337" y="1710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cxnSp>
        <p:nvCxnSpPr>
          <p:cNvPr id="1447" name="Google Shape;1447;p166"/>
          <p:cNvCxnSpPr/>
          <p:nvPr/>
        </p:nvCxnSpPr>
        <p:spPr>
          <a:xfrm rot="10800000">
            <a:off x="-363213" y="4660417"/>
            <a:ext cx="4172100" cy="0"/>
          </a:xfrm>
          <a:prstGeom prst="straightConnector1">
            <a:avLst/>
          </a:prstGeom>
          <a:noFill/>
          <a:ln w="31750" cap="rnd" cmpd="sng">
            <a:solidFill>
              <a:srgbClr val="393C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8" name="Google Shape;1448;p166"/>
          <p:cNvSpPr/>
          <p:nvPr/>
        </p:nvSpPr>
        <p:spPr>
          <a:xfrm rot="-2614567" flipH="1">
            <a:off x="6961815" y="3485429"/>
            <a:ext cx="93268" cy="97447"/>
          </a:xfrm>
          <a:custGeom>
            <a:avLst/>
            <a:gdLst/>
            <a:ahLst/>
            <a:cxnLst/>
            <a:rect l="l" t="t" r="r" b="b"/>
            <a:pathLst>
              <a:path w="100849" h="105368" extrusionOk="0">
                <a:moveTo>
                  <a:pt x="100849" y="82721"/>
                </a:moveTo>
                <a:lnTo>
                  <a:pt x="17875" y="105369"/>
                </a:lnTo>
                <a:lnTo>
                  <a:pt x="0" y="4824"/>
                </a:lnTo>
                <a:lnTo>
                  <a:pt x="27167" y="0"/>
                </a:lnTo>
                <a:lnTo>
                  <a:pt x="39735" y="70813"/>
                </a:lnTo>
                <a:lnTo>
                  <a:pt x="93588" y="561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9" name="Google Shape;1449;p166"/>
          <p:cNvSpPr/>
          <p:nvPr/>
        </p:nvSpPr>
        <p:spPr>
          <a:xfrm rot="-2614567" flipH="1">
            <a:off x="6065707" y="1654926"/>
            <a:ext cx="100246" cy="100158"/>
          </a:xfrm>
          <a:custGeom>
            <a:avLst/>
            <a:gdLst/>
            <a:ahLst/>
            <a:cxnLst/>
            <a:rect l="l" t="t" r="r" b="b"/>
            <a:pathLst>
              <a:path w="108394" h="108299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395" y="660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166"/>
          <p:cNvSpPr/>
          <p:nvPr/>
        </p:nvSpPr>
        <p:spPr>
          <a:xfrm rot="574145" flipH="1">
            <a:off x="3018318" y="2833395"/>
            <a:ext cx="71662" cy="77689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166"/>
          <p:cNvSpPr/>
          <p:nvPr/>
        </p:nvSpPr>
        <p:spPr>
          <a:xfrm rot="532552" flipH="1">
            <a:off x="5809024" y="3729028"/>
            <a:ext cx="100021" cy="100021"/>
          </a:xfrm>
          <a:custGeom>
            <a:avLst/>
            <a:gdLst/>
            <a:ahLst/>
            <a:cxnLst/>
            <a:rect l="l" t="t" r="r" b="b"/>
            <a:pathLst>
              <a:path w="108299" h="108299" extrusionOk="0">
                <a:moveTo>
                  <a:pt x="108299" y="42196"/>
                </a:moveTo>
                <a:lnTo>
                  <a:pt x="66008" y="42196"/>
                </a:lnTo>
                <a:lnTo>
                  <a:pt x="66008" y="0"/>
                </a:lnTo>
                <a:lnTo>
                  <a:pt x="42291" y="0"/>
                </a:lnTo>
                <a:lnTo>
                  <a:pt x="42291" y="42196"/>
                </a:lnTo>
                <a:lnTo>
                  <a:pt x="0" y="42196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008" y="108299"/>
                </a:lnTo>
                <a:lnTo>
                  <a:pt x="66008" y="66008"/>
                </a:lnTo>
                <a:lnTo>
                  <a:pt x="108299" y="660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166"/>
          <p:cNvSpPr/>
          <p:nvPr/>
        </p:nvSpPr>
        <p:spPr>
          <a:xfrm rot="-2614567" flipH="1">
            <a:off x="8625626" y="3621595"/>
            <a:ext cx="150351" cy="103999"/>
          </a:xfrm>
          <a:custGeom>
            <a:avLst/>
            <a:gdLst/>
            <a:ahLst/>
            <a:cxnLst/>
            <a:rect l="l" t="t" r="r" b="b"/>
            <a:pathLst>
              <a:path w="162572" h="112452" extrusionOk="0">
                <a:moveTo>
                  <a:pt x="157621" y="73326"/>
                </a:moveTo>
                <a:lnTo>
                  <a:pt x="122050" y="84244"/>
                </a:lnTo>
                <a:lnTo>
                  <a:pt x="98132" y="28919"/>
                </a:lnTo>
                <a:lnTo>
                  <a:pt x="44128" y="38466"/>
                </a:lnTo>
                <a:lnTo>
                  <a:pt x="19474" y="0"/>
                </a:lnTo>
                <a:lnTo>
                  <a:pt x="0" y="12466"/>
                </a:lnTo>
                <a:lnTo>
                  <a:pt x="32982" y="63932"/>
                </a:lnTo>
                <a:lnTo>
                  <a:pt x="84143" y="54893"/>
                </a:lnTo>
                <a:lnTo>
                  <a:pt x="109025" y="112452"/>
                </a:lnTo>
                <a:lnTo>
                  <a:pt x="162572" y="96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166"/>
          <p:cNvSpPr/>
          <p:nvPr/>
        </p:nvSpPr>
        <p:spPr>
          <a:xfrm rot="3148721">
            <a:off x="8625582" y="2228638"/>
            <a:ext cx="331290" cy="109296"/>
          </a:xfrm>
          <a:custGeom>
            <a:avLst/>
            <a:gdLst/>
            <a:ahLst/>
            <a:cxnLst/>
            <a:rect l="l" t="t" r="r" b="b"/>
            <a:pathLst>
              <a:path w="358710" h="118342" extrusionOk="0">
                <a:moveTo>
                  <a:pt x="31458" y="59667"/>
                </a:moveTo>
                <a:lnTo>
                  <a:pt x="79979" y="79369"/>
                </a:lnTo>
                <a:lnTo>
                  <a:pt x="119079" y="43011"/>
                </a:lnTo>
                <a:lnTo>
                  <a:pt x="171865" y="68959"/>
                </a:lnTo>
                <a:lnTo>
                  <a:pt x="201571" y="17392"/>
                </a:lnTo>
                <a:lnTo>
                  <a:pt x="262584" y="44102"/>
                </a:lnTo>
                <a:lnTo>
                  <a:pt x="295794" y="0"/>
                </a:lnTo>
                <a:lnTo>
                  <a:pt x="358710" y="16097"/>
                </a:lnTo>
                <a:lnTo>
                  <a:pt x="352616" y="39888"/>
                </a:lnTo>
                <a:lnTo>
                  <a:pt x="305569" y="27853"/>
                </a:lnTo>
                <a:lnTo>
                  <a:pt x="270531" y="74418"/>
                </a:lnTo>
                <a:lnTo>
                  <a:pt x="211879" y="48749"/>
                </a:lnTo>
                <a:lnTo>
                  <a:pt x="181691" y="101179"/>
                </a:lnTo>
                <a:lnTo>
                  <a:pt x="123421" y="72539"/>
                </a:lnTo>
                <a:lnTo>
                  <a:pt x="85234" y="108034"/>
                </a:lnTo>
                <a:lnTo>
                  <a:pt x="40269" y="89779"/>
                </a:lnTo>
                <a:lnTo>
                  <a:pt x="20084" y="118343"/>
                </a:lnTo>
                <a:lnTo>
                  <a:pt x="0" y="1041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166"/>
          <p:cNvSpPr/>
          <p:nvPr/>
        </p:nvSpPr>
        <p:spPr>
          <a:xfrm rot="3148721">
            <a:off x="8867111" y="1689870"/>
            <a:ext cx="100108" cy="100021"/>
          </a:xfrm>
          <a:custGeom>
            <a:avLst/>
            <a:gdLst/>
            <a:ahLst/>
            <a:cxnLst/>
            <a:rect l="l" t="t" r="r" b="b"/>
            <a:pathLst>
              <a:path w="108394" h="108299" extrusionOk="0">
                <a:moveTo>
                  <a:pt x="108395" y="42291"/>
                </a:moveTo>
                <a:lnTo>
                  <a:pt x="66104" y="42291"/>
                </a:lnTo>
                <a:lnTo>
                  <a:pt x="66104" y="0"/>
                </a:lnTo>
                <a:lnTo>
                  <a:pt x="42291" y="0"/>
                </a:lnTo>
                <a:lnTo>
                  <a:pt x="42291" y="42291"/>
                </a:lnTo>
                <a:lnTo>
                  <a:pt x="0" y="42291"/>
                </a:lnTo>
                <a:lnTo>
                  <a:pt x="0" y="66008"/>
                </a:lnTo>
                <a:lnTo>
                  <a:pt x="42291" y="66008"/>
                </a:lnTo>
                <a:lnTo>
                  <a:pt x="42291" y="108299"/>
                </a:lnTo>
                <a:lnTo>
                  <a:pt x="66104" y="108299"/>
                </a:lnTo>
                <a:lnTo>
                  <a:pt x="66104" y="66008"/>
                </a:lnTo>
                <a:lnTo>
                  <a:pt x="108395" y="660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166"/>
          <p:cNvSpPr txBox="1"/>
          <p:nvPr/>
        </p:nvSpPr>
        <p:spPr>
          <a:xfrm>
            <a:off x="3178376" y="1141379"/>
            <a:ext cx="5793900" cy="308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Бюджет для граждан составлен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Управлением финансов Администрации муниципального образования «Муниципальный округ Завьяловский район Удмуртской Республики»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 Уткина Надежда Александровна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Адрес: 426000 с. Завьялово, ул. Калинина, 68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Тел. 8(3412) 222-508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E-mail: ufzrsecr@yandex.ru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График работы: Пн-Чт – 7:48 – 17:00, Пт – 7:48 – 16:00, Обед 12:00 - 13:00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Справки по телефонам: 8(3412) 222-508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36812" y="289218"/>
            <a:ext cx="8255541" cy="46166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Montserrat Medium" charset="-52"/>
              </a:rPr>
              <a:t>Интернет опросы по бюджетной тематике размещены на сайте </a:t>
            </a:r>
            <a:r>
              <a:rPr lang="ru-RU" sz="1200" dirty="0" err="1" smtClean="0">
                <a:latin typeface="Montserrat Medium" charset="-52"/>
              </a:rPr>
              <a:t>Завьяловский.рф</a:t>
            </a:r>
            <a:r>
              <a:rPr lang="ru-RU" sz="1200" dirty="0" smtClean="0">
                <a:latin typeface="Montserrat Medium" charset="-52"/>
              </a:rPr>
              <a:t> по ссылке </a:t>
            </a:r>
            <a:r>
              <a:rPr lang="en-US" sz="1200" dirty="0" smtClean="0">
                <a:latin typeface="Montserrat Medium" charset="-52"/>
              </a:rPr>
              <a:t>https://</a:t>
            </a:r>
            <a:r>
              <a:rPr lang="ru-RU" sz="1200" dirty="0" err="1" smtClean="0">
                <a:latin typeface="Montserrat Medium" charset="-52"/>
              </a:rPr>
              <a:t>завьяловский.рф</a:t>
            </a:r>
            <a:r>
              <a:rPr lang="ru-RU" sz="1200" dirty="0" smtClean="0">
                <a:latin typeface="Montserrat Medium" charset="-52"/>
              </a:rPr>
              <a:t>/</a:t>
            </a:r>
            <a:r>
              <a:rPr lang="en-US" sz="1200" dirty="0" smtClean="0">
                <a:latin typeface="Montserrat Medium" charset="-52"/>
              </a:rPr>
              <a:t>fin/internet-</a:t>
            </a:r>
            <a:r>
              <a:rPr lang="en-US" sz="1200" dirty="0" err="1" smtClean="0">
                <a:latin typeface="Montserrat Medium" charset="-52"/>
              </a:rPr>
              <a:t>oprosy</a:t>
            </a:r>
            <a:r>
              <a:rPr lang="en-US" sz="1200" dirty="0" smtClean="0">
                <a:latin typeface="Montserrat Medium" charset="-52"/>
              </a:rPr>
              <a:t>-</a:t>
            </a:r>
            <a:r>
              <a:rPr lang="en-US" sz="1200" dirty="0" err="1" smtClean="0">
                <a:latin typeface="Montserrat Medium" charset="-52"/>
              </a:rPr>
              <a:t>po</a:t>
            </a:r>
            <a:r>
              <a:rPr lang="en-US" sz="1200" dirty="0" smtClean="0">
                <a:latin typeface="Montserrat Medium" charset="-52"/>
              </a:rPr>
              <a:t>-</a:t>
            </a:r>
            <a:r>
              <a:rPr lang="en-US" sz="1200" dirty="0" err="1" smtClean="0">
                <a:latin typeface="Montserrat Medium" charset="-52"/>
              </a:rPr>
              <a:t>byudzhetnoy</a:t>
            </a:r>
            <a:r>
              <a:rPr lang="en-US" sz="1200" dirty="0" smtClean="0">
                <a:latin typeface="Montserrat Medium" charset="-52"/>
              </a:rPr>
              <a:t>-</a:t>
            </a:r>
            <a:r>
              <a:rPr lang="en-US" sz="1200" dirty="0" err="1" smtClean="0">
                <a:latin typeface="Montserrat Medium" charset="-52"/>
              </a:rPr>
              <a:t>tematike</a:t>
            </a:r>
            <a:r>
              <a:rPr lang="en-US" sz="1200" dirty="0" smtClean="0">
                <a:latin typeface="Montserrat Medium" charset="-52"/>
              </a:rPr>
              <a:t>/index.php</a:t>
            </a:r>
            <a:endParaRPr lang="ru-RU" sz="1200" dirty="0">
              <a:latin typeface="Montserrat Medium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53"/>
          <p:cNvSpPr txBox="1"/>
          <p:nvPr/>
        </p:nvSpPr>
        <p:spPr>
          <a:xfrm>
            <a:off x="585319" y="584160"/>
            <a:ext cx="78666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ru" b="1" dirty="0">
                <a:solidFill>
                  <a:schemeClr val="bg2">
                    <a:lumMod val="50000"/>
                    <a:lumOff val="50000"/>
                  </a:schemeClr>
                </a:solidFill>
                <a:latin typeface="Montserrat Medium" charset="-52"/>
                <a:ea typeface="Montserrat"/>
                <a:cs typeface="Montserrat"/>
                <a:sym typeface="Montserrat"/>
              </a:rPr>
              <a:t>Бюджетный процесс</a:t>
            </a:r>
            <a:endParaRPr b="1" dirty="0">
              <a:solidFill>
                <a:schemeClr val="bg2">
                  <a:lumMod val="50000"/>
                  <a:lumOff val="50000"/>
                </a:schemeClr>
              </a:solidFill>
              <a:latin typeface="Montserrat Medium" charset="-52"/>
              <a:ea typeface="Montserrat"/>
              <a:cs typeface="Montserrat"/>
              <a:sym typeface="Montserrat"/>
            </a:endParaRPr>
          </a:p>
        </p:txBody>
      </p:sp>
      <p:grpSp>
        <p:nvGrpSpPr>
          <p:cNvPr id="859" name="Google Shape;859;p153"/>
          <p:cNvGrpSpPr/>
          <p:nvPr/>
        </p:nvGrpSpPr>
        <p:grpSpPr>
          <a:xfrm>
            <a:off x="6452042" y="2159797"/>
            <a:ext cx="2141329" cy="623250"/>
            <a:chOff x="366684" y="2887249"/>
            <a:chExt cx="2855105" cy="831000"/>
          </a:xfrm>
        </p:grpSpPr>
        <p:sp>
          <p:nvSpPr>
            <p:cNvPr id="860" name="Google Shape;860;p153"/>
            <p:cNvSpPr/>
            <p:nvPr/>
          </p:nvSpPr>
          <p:spPr>
            <a:xfrm>
              <a:off x="894389" y="2941102"/>
              <a:ext cx="23274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DC666"/>
                  </a:solidFill>
                </a:rPr>
                <a:t>Отчет об </a:t>
              </a:r>
              <a:endParaRPr sz="900" b="1" dirty="0">
                <a:solidFill>
                  <a:srgbClr val="3DC66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DC666"/>
                  </a:solidFill>
                </a:rPr>
                <a:t>исполнении </a:t>
              </a:r>
              <a:endParaRPr sz="900" b="1" dirty="0">
                <a:solidFill>
                  <a:srgbClr val="3DC66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DC666"/>
                  </a:solidFill>
                </a:rPr>
                <a:t>бюджета</a:t>
              </a:r>
              <a:endParaRPr sz="1100" dirty="0"/>
            </a:p>
          </p:txBody>
        </p:sp>
        <p:sp>
          <p:nvSpPr>
            <p:cNvPr id="861" name="Google Shape;861;p153"/>
            <p:cNvSpPr/>
            <p:nvPr/>
          </p:nvSpPr>
          <p:spPr>
            <a:xfrm>
              <a:off x="366684" y="2887249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3DC666"/>
                  </a:solidFill>
                </a:rPr>
                <a:t>5</a:t>
              </a:r>
              <a:endParaRPr sz="1100"/>
            </a:p>
          </p:txBody>
        </p:sp>
      </p:grpSp>
      <p:grpSp>
        <p:nvGrpSpPr>
          <p:cNvPr id="862" name="Google Shape;862;p153"/>
          <p:cNvGrpSpPr/>
          <p:nvPr/>
        </p:nvGrpSpPr>
        <p:grpSpPr>
          <a:xfrm>
            <a:off x="529132" y="2079110"/>
            <a:ext cx="2203041" cy="623250"/>
            <a:chOff x="9235564" y="1615746"/>
            <a:chExt cx="2937389" cy="831000"/>
          </a:xfrm>
        </p:grpSpPr>
        <p:sp>
          <p:nvSpPr>
            <p:cNvPr id="863" name="Google Shape;863;p153"/>
            <p:cNvSpPr/>
            <p:nvPr/>
          </p:nvSpPr>
          <p:spPr>
            <a:xfrm>
              <a:off x="9890253" y="1669583"/>
              <a:ext cx="22827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FF9751"/>
                  </a:solidFill>
                </a:rPr>
                <a:t>Рассмотрение и утверждение </a:t>
              </a:r>
              <a:endParaRPr sz="900" b="1" dirty="0">
                <a:solidFill>
                  <a:srgbClr val="FF975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FF9751"/>
                  </a:solidFill>
                </a:rPr>
                <a:t>бюджета</a:t>
              </a:r>
              <a:endParaRPr sz="1100" dirty="0"/>
            </a:p>
          </p:txBody>
        </p:sp>
        <p:sp>
          <p:nvSpPr>
            <p:cNvPr id="864" name="Google Shape;864;p153"/>
            <p:cNvSpPr/>
            <p:nvPr/>
          </p:nvSpPr>
          <p:spPr>
            <a:xfrm>
              <a:off x="9235564" y="1615746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FF9751"/>
                  </a:solidFill>
                </a:rPr>
                <a:t>2</a:t>
              </a:r>
              <a:endParaRPr sz="1100"/>
            </a:p>
          </p:txBody>
        </p:sp>
      </p:grpSp>
      <p:grpSp>
        <p:nvGrpSpPr>
          <p:cNvPr id="865" name="Google Shape;865;p153"/>
          <p:cNvGrpSpPr/>
          <p:nvPr/>
        </p:nvGrpSpPr>
        <p:grpSpPr>
          <a:xfrm>
            <a:off x="529136" y="2736215"/>
            <a:ext cx="2203041" cy="668590"/>
            <a:chOff x="713897" y="3220889"/>
            <a:chExt cx="2937389" cy="891454"/>
          </a:xfrm>
        </p:grpSpPr>
        <p:sp>
          <p:nvSpPr>
            <p:cNvPr id="866" name="Google Shape;866;p153"/>
            <p:cNvSpPr/>
            <p:nvPr/>
          </p:nvSpPr>
          <p:spPr>
            <a:xfrm>
              <a:off x="1368586" y="3389043"/>
              <a:ext cx="22827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D03C82"/>
                  </a:solidFill>
                </a:rPr>
                <a:t>Исполнение бюджета</a:t>
              </a:r>
              <a:endParaRPr sz="1100" dirty="0"/>
            </a:p>
          </p:txBody>
        </p:sp>
        <p:sp>
          <p:nvSpPr>
            <p:cNvPr id="867" name="Google Shape;867;p153"/>
            <p:cNvSpPr/>
            <p:nvPr/>
          </p:nvSpPr>
          <p:spPr>
            <a:xfrm>
              <a:off x="713897" y="3220889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D03C82"/>
                  </a:solidFill>
                </a:rPr>
                <a:t>3</a:t>
              </a:r>
              <a:endParaRPr sz="1100"/>
            </a:p>
          </p:txBody>
        </p:sp>
      </p:grpSp>
      <p:grpSp>
        <p:nvGrpSpPr>
          <p:cNvPr id="868" name="Google Shape;868;p153"/>
          <p:cNvGrpSpPr/>
          <p:nvPr/>
        </p:nvGrpSpPr>
        <p:grpSpPr>
          <a:xfrm>
            <a:off x="495588" y="1455857"/>
            <a:ext cx="2236591" cy="626090"/>
            <a:chOff x="-101216" y="6859026"/>
            <a:chExt cx="2982122" cy="834787"/>
          </a:xfrm>
        </p:grpSpPr>
        <p:sp>
          <p:nvSpPr>
            <p:cNvPr id="869" name="Google Shape;869;p153"/>
            <p:cNvSpPr/>
            <p:nvPr/>
          </p:nvSpPr>
          <p:spPr>
            <a:xfrm>
              <a:off x="553506" y="6970513"/>
              <a:ext cx="23274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4B4F6"/>
                  </a:solidFill>
                </a:rPr>
                <a:t>Составление </a:t>
              </a:r>
              <a:endParaRPr sz="900" b="1" dirty="0">
                <a:solidFill>
                  <a:srgbClr val="34B4F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4B4F6"/>
                  </a:solidFill>
                </a:rPr>
                <a:t>проекта </a:t>
              </a:r>
              <a:endParaRPr sz="900" b="1" dirty="0">
                <a:solidFill>
                  <a:srgbClr val="34B4F6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rgbClr val="34B4F6"/>
                  </a:solidFill>
                </a:rPr>
                <a:t>бюджета</a:t>
              </a:r>
              <a:endParaRPr sz="1100" dirty="0"/>
            </a:p>
          </p:txBody>
        </p:sp>
        <p:sp>
          <p:nvSpPr>
            <p:cNvPr id="870" name="Google Shape;870;p153"/>
            <p:cNvSpPr/>
            <p:nvPr/>
          </p:nvSpPr>
          <p:spPr>
            <a:xfrm>
              <a:off x="-101216" y="6859026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solidFill>
                    <a:srgbClr val="34B4F6"/>
                  </a:solidFill>
                </a:rPr>
                <a:t>1</a:t>
              </a:r>
              <a:endParaRPr sz="1100"/>
            </a:p>
          </p:txBody>
        </p:sp>
      </p:grpSp>
      <p:grpSp>
        <p:nvGrpSpPr>
          <p:cNvPr id="871" name="Google Shape;871;p153"/>
          <p:cNvGrpSpPr/>
          <p:nvPr/>
        </p:nvGrpSpPr>
        <p:grpSpPr>
          <a:xfrm>
            <a:off x="6452042" y="1576919"/>
            <a:ext cx="2124616" cy="623250"/>
            <a:chOff x="9284031" y="3709142"/>
            <a:chExt cx="2832822" cy="831000"/>
          </a:xfrm>
        </p:grpSpPr>
        <p:sp>
          <p:nvSpPr>
            <p:cNvPr id="872" name="Google Shape;872;p153"/>
            <p:cNvSpPr/>
            <p:nvPr/>
          </p:nvSpPr>
          <p:spPr>
            <a:xfrm>
              <a:off x="9834153" y="3763012"/>
              <a:ext cx="22827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Контроль за </a:t>
              </a:r>
              <a:endParaRPr sz="9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исполнением </a:t>
              </a:r>
              <a:endParaRPr sz="9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бюджета</a:t>
              </a:r>
              <a:endParaRPr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73" name="Google Shape;873;p153"/>
            <p:cNvSpPr/>
            <p:nvPr/>
          </p:nvSpPr>
          <p:spPr>
            <a:xfrm>
              <a:off x="9284031" y="3709142"/>
              <a:ext cx="52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  <a:endParaRPr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874" name="Google Shape;874;p153"/>
          <p:cNvSpPr/>
          <p:nvPr/>
        </p:nvSpPr>
        <p:spPr>
          <a:xfrm>
            <a:off x="6071350" y="3654225"/>
            <a:ext cx="28860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 u="sng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Бюджетный процесс</a:t>
            </a:r>
            <a:r>
              <a:rPr lang="ru" sz="80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в российском законодательстве — деятельность государственных органов власти,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5" name="Google Shape;875;p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9257" y="4185541"/>
            <a:ext cx="209942" cy="2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523" y="1464451"/>
            <a:ext cx="224937" cy="22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8374" y="1861669"/>
            <a:ext cx="217439" cy="21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1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53913" y="2696814"/>
            <a:ext cx="217439" cy="21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1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45813" y="3654232"/>
            <a:ext cx="224937" cy="22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1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11615" y="4135313"/>
            <a:ext cx="202443" cy="20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15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24587" y="3516077"/>
            <a:ext cx="183698" cy="18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15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04577" y="2533784"/>
            <a:ext cx="202443" cy="20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5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2208" y="1747007"/>
            <a:ext cx="224937" cy="224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4" name="Google Shape;884;p153"/>
          <p:cNvGrpSpPr/>
          <p:nvPr/>
        </p:nvGrpSpPr>
        <p:grpSpPr>
          <a:xfrm>
            <a:off x="2709007" y="841865"/>
            <a:ext cx="3604388" cy="3840457"/>
            <a:chOff x="1315090" y="1173753"/>
            <a:chExt cx="5018743" cy="5395728"/>
          </a:xfrm>
        </p:grpSpPr>
        <p:sp>
          <p:nvSpPr>
            <p:cNvPr id="885" name="Google Shape;885;p153"/>
            <p:cNvSpPr/>
            <p:nvPr/>
          </p:nvSpPr>
          <p:spPr>
            <a:xfrm rot="148725">
              <a:off x="1353194" y="2611318"/>
              <a:ext cx="1456408" cy="1793797"/>
            </a:xfrm>
            <a:custGeom>
              <a:avLst/>
              <a:gdLst/>
              <a:ahLst/>
              <a:cxnLst/>
              <a:rect l="l" t="t" r="r" b="b"/>
              <a:pathLst>
                <a:path w="198" h="247" extrusionOk="0">
                  <a:moveTo>
                    <a:pt x="179" y="133"/>
                  </a:moveTo>
                  <a:cubicBezTo>
                    <a:pt x="174" y="150"/>
                    <a:pt x="172" y="168"/>
                    <a:pt x="172" y="187"/>
                  </a:cubicBezTo>
                  <a:cubicBezTo>
                    <a:pt x="172" y="193"/>
                    <a:pt x="172" y="199"/>
                    <a:pt x="172" y="205"/>
                  </a:cubicBezTo>
                  <a:cubicBezTo>
                    <a:pt x="173" y="209"/>
                    <a:pt x="173" y="213"/>
                    <a:pt x="174" y="217"/>
                  </a:cubicBezTo>
                  <a:cubicBezTo>
                    <a:pt x="128" y="225"/>
                    <a:pt x="128" y="225"/>
                    <a:pt x="128" y="225"/>
                  </a:cubicBezTo>
                  <a:cubicBezTo>
                    <a:pt x="122" y="210"/>
                    <a:pt x="108" y="199"/>
                    <a:pt x="90" y="199"/>
                  </a:cubicBezTo>
                  <a:cubicBezTo>
                    <a:pt x="68" y="199"/>
                    <a:pt x="51" y="216"/>
                    <a:pt x="51" y="238"/>
                  </a:cubicBezTo>
                  <a:cubicBezTo>
                    <a:pt x="51" y="238"/>
                    <a:pt x="51" y="239"/>
                    <a:pt x="51" y="239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3" y="238"/>
                    <a:pt x="2" y="229"/>
                    <a:pt x="1" y="220"/>
                  </a:cubicBezTo>
                  <a:cubicBezTo>
                    <a:pt x="0" y="209"/>
                    <a:pt x="0" y="198"/>
                    <a:pt x="0" y="187"/>
                  </a:cubicBezTo>
                  <a:cubicBezTo>
                    <a:pt x="0" y="153"/>
                    <a:pt x="4" y="120"/>
                    <a:pt x="13" y="88"/>
                  </a:cubicBezTo>
                  <a:cubicBezTo>
                    <a:pt x="21" y="57"/>
                    <a:pt x="34" y="27"/>
                    <a:pt x="50" y="0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100" y="15"/>
                    <a:pt x="111" y="8"/>
                    <a:pt x="124" y="8"/>
                  </a:cubicBezTo>
                  <a:cubicBezTo>
                    <a:pt x="143" y="8"/>
                    <a:pt x="159" y="23"/>
                    <a:pt x="159" y="42"/>
                  </a:cubicBezTo>
                  <a:cubicBezTo>
                    <a:pt x="159" y="49"/>
                    <a:pt x="157" y="55"/>
                    <a:pt x="154" y="60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0" y="100"/>
                    <a:pt x="183" y="116"/>
                    <a:pt x="179" y="133"/>
                  </a:cubicBezTo>
                  <a:close/>
                </a:path>
              </a:pathLst>
            </a:custGeom>
            <a:gradFill>
              <a:gsLst>
                <a:gs pos="0">
                  <a:srgbClr val="4FDA6B"/>
                </a:gs>
                <a:gs pos="100000">
                  <a:srgbClr val="199D59"/>
                </a:gs>
              </a:gsLst>
              <a:lin ang="6600130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53"/>
            <p:cNvSpPr/>
            <p:nvPr/>
          </p:nvSpPr>
          <p:spPr>
            <a:xfrm rot="9236617">
              <a:off x="2790210" y="1449387"/>
              <a:ext cx="1617643" cy="1567229"/>
            </a:xfrm>
            <a:custGeom>
              <a:avLst/>
              <a:gdLst/>
              <a:ahLst/>
              <a:cxnLst/>
              <a:rect l="l" t="t" r="r" b="b"/>
              <a:pathLst>
                <a:path w="235" h="219" extrusionOk="0">
                  <a:moveTo>
                    <a:pt x="201" y="133"/>
                  </a:moveTo>
                  <a:cubicBezTo>
                    <a:pt x="201" y="153"/>
                    <a:pt x="216" y="170"/>
                    <a:pt x="235" y="173"/>
                  </a:cubicBezTo>
                  <a:cubicBezTo>
                    <a:pt x="235" y="219"/>
                    <a:pt x="235" y="219"/>
                    <a:pt x="235" y="219"/>
                  </a:cubicBezTo>
                  <a:cubicBezTo>
                    <a:pt x="191" y="219"/>
                    <a:pt x="149" y="211"/>
                    <a:pt x="110" y="196"/>
                  </a:cubicBezTo>
                  <a:cubicBezTo>
                    <a:pt x="70" y="181"/>
                    <a:pt x="32" y="159"/>
                    <a:pt x="0" y="132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25" y="86"/>
                    <a:pt x="20" y="77"/>
                    <a:pt x="20" y="66"/>
                  </a:cubicBezTo>
                  <a:cubicBezTo>
                    <a:pt x="20" y="47"/>
                    <a:pt x="36" y="31"/>
                    <a:pt x="55" y="31"/>
                  </a:cubicBezTo>
                  <a:cubicBezTo>
                    <a:pt x="63" y="31"/>
                    <a:pt x="71" y="34"/>
                    <a:pt x="77" y="4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8" y="15"/>
                    <a:pt x="148" y="27"/>
                    <a:pt x="170" y="35"/>
                  </a:cubicBezTo>
                  <a:cubicBezTo>
                    <a:pt x="190" y="42"/>
                    <a:pt x="212" y="47"/>
                    <a:pt x="235" y="47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16" y="97"/>
                    <a:pt x="201" y="114"/>
                    <a:pt x="201" y="133"/>
                  </a:cubicBezTo>
                  <a:close/>
                </a:path>
              </a:pathLst>
            </a:custGeom>
            <a:gradFill>
              <a:gsLst>
                <a:gs pos="0">
                  <a:srgbClr val="43C3FF"/>
                </a:gs>
                <a:gs pos="100000">
                  <a:srgbClr val="0082D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53"/>
            <p:cNvSpPr/>
            <p:nvPr/>
          </p:nvSpPr>
          <p:spPr>
            <a:xfrm rot="3153815">
              <a:off x="4007400" y="4021534"/>
              <a:ext cx="1462362" cy="1857061"/>
            </a:xfrm>
            <a:custGeom>
              <a:avLst/>
              <a:gdLst/>
              <a:ahLst/>
              <a:cxnLst/>
              <a:rect l="l" t="t" r="r" b="b"/>
              <a:pathLst>
                <a:path w="195" h="268" extrusionOk="0">
                  <a:moveTo>
                    <a:pt x="195" y="182"/>
                  </a:moveTo>
                  <a:cubicBezTo>
                    <a:pt x="195" y="193"/>
                    <a:pt x="195" y="204"/>
                    <a:pt x="194" y="215"/>
                  </a:cubicBezTo>
                  <a:cubicBezTo>
                    <a:pt x="193" y="226"/>
                    <a:pt x="191" y="237"/>
                    <a:pt x="190" y="248"/>
                  </a:cubicBezTo>
                  <a:cubicBezTo>
                    <a:pt x="139" y="239"/>
                    <a:pt x="139" y="239"/>
                    <a:pt x="139" y="239"/>
                  </a:cubicBezTo>
                  <a:cubicBezTo>
                    <a:pt x="136" y="255"/>
                    <a:pt x="122" y="268"/>
                    <a:pt x="105" y="268"/>
                  </a:cubicBezTo>
                  <a:cubicBezTo>
                    <a:pt x="85" y="268"/>
                    <a:pt x="70" y="252"/>
                    <a:pt x="70" y="233"/>
                  </a:cubicBezTo>
                  <a:cubicBezTo>
                    <a:pt x="70" y="231"/>
                    <a:pt x="70" y="229"/>
                    <a:pt x="70" y="227"/>
                  </a:cubicBezTo>
                  <a:cubicBezTo>
                    <a:pt x="20" y="218"/>
                    <a:pt x="20" y="218"/>
                    <a:pt x="20" y="218"/>
                  </a:cubicBezTo>
                  <a:cubicBezTo>
                    <a:pt x="21" y="212"/>
                    <a:pt x="22" y="206"/>
                    <a:pt x="23" y="200"/>
                  </a:cubicBezTo>
                  <a:cubicBezTo>
                    <a:pt x="23" y="194"/>
                    <a:pt x="24" y="188"/>
                    <a:pt x="24" y="182"/>
                  </a:cubicBezTo>
                  <a:cubicBezTo>
                    <a:pt x="24" y="163"/>
                    <a:pt x="21" y="145"/>
                    <a:pt x="17" y="128"/>
                  </a:cubicBezTo>
                  <a:cubicBezTo>
                    <a:pt x="12" y="113"/>
                    <a:pt x="7" y="99"/>
                    <a:pt x="0" y="86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7" y="71"/>
                    <a:pt x="58" y="77"/>
                    <a:pt x="70" y="77"/>
                  </a:cubicBezTo>
                  <a:cubicBezTo>
                    <a:pt x="92" y="77"/>
                    <a:pt x="109" y="59"/>
                    <a:pt x="109" y="37"/>
                  </a:cubicBezTo>
                  <a:cubicBezTo>
                    <a:pt x="109" y="33"/>
                    <a:pt x="109" y="28"/>
                    <a:pt x="107" y="24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63" y="26"/>
                    <a:pt x="174" y="54"/>
                    <a:pt x="182" y="83"/>
                  </a:cubicBezTo>
                  <a:cubicBezTo>
                    <a:pt x="191" y="115"/>
                    <a:pt x="195" y="148"/>
                    <a:pt x="195" y="182"/>
                  </a:cubicBezTo>
                  <a:close/>
                </a:path>
              </a:pathLst>
            </a:custGeom>
            <a:gradFill>
              <a:gsLst>
                <a:gs pos="0">
                  <a:srgbClr val="CF3882"/>
                </a:gs>
                <a:gs pos="100000">
                  <a:srgbClr val="DE6280"/>
                </a:gs>
              </a:gsLst>
              <a:lin ang="4199895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53"/>
            <p:cNvSpPr/>
            <p:nvPr/>
          </p:nvSpPr>
          <p:spPr>
            <a:xfrm rot="1546468">
              <a:off x="4273806" y="2398368"/>
              <a:ext cx="1783248" cy="1681063"/>
            </a:xfrm>
            <a:custGeom>
              <a:avLst/>
              <a:gdLst/>
              <a:ahLst/>
              <a:cxnLst/>
              <a:rect l="l" t="t" r="r" b="b"/>
              <a:pathLst>
                <a:path w="251" h="249" extrusionOk="0">
                  <a:moveTo>
                    <a:pt x="205" y="190"/>
                  </a:moveTo>
                  <a:cubicBezTo>
                    <a:pt x="208" y="195"/>
                    <a:pt x="210" y="200"/>
                    <a:pt x="210" y="206"/>
                  </a:cubicBezTo>
                  <a:cubicBezTo>
                    <a:pt x="210" y="226"/>
                    <a:pt x="194" y="241"/>
                    <a:pt x="175" y="241"/>
                  </a:cubicBezTo>
                  <a:cubicBezTo>
                    <a:pt x="162" y="241"/>
                    <a:pt x="151" y="234"/>
                    <a:pt x="145" y="224"/>
                  </a:cubicBezTo>
                  <a:cubicBezTo>
                    <a:pt x="102" y="249"/>
                    <a:pt x="102" y="249"/>
                    <a:pt x="102" y="249"/>
                  </a:cubicBezTo>
                  <a:cubicBezTo>
                    <a:pt x="90" y="229"/>
                    <a:pt x="75" y="210"/>
                    <a:pt x="56" y="195"/>
                  </a:cubicBezTo>
                  <a:cubicBezTo>
                    <a:pt x="40" y="181"/>
                    <a:pt x="21" y="169"/>
                    <a:pt x="0" y="161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18"/>
                    <a:pt x="21" y="118"/>
                    <a:pt x="24" y="118"/>
                  </a:cubicBezTo>
                  <a:cubicBezTo>
                    <a:pt x="45" y="118"/>
                    <a:pt x="63" y="100"/>
                    <a:pt x="63" y="78"/>
                  </a:cubicBezTo>
                  <a:cubicBezTo>
                    <a:pt x="63" y="63"/>
                    <a:pt x="55" y="51"/>
                    <a:pt x="43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9" y="15"/>
                    <a:pt x="135" y="36"/>
                    <a:pt x="167" y="63"/>
                  </a:cubicBezTo>
                  <a:cubicBezTo>
                    <a:pt x="200" y="92"/>
                    <a:pt x="229" y="125"/>
                    <a:pt x="251" y="164"/>
                  </a:cubicBezTo>
                  <a:lnTo>
                    <a:pt x="205" y="190"/>
                  </a:lnTo>
                  <a:close/>
                </a:path>
              </a:pathLst>
            </a:custGeom>
            <a:gradFill>
              <a:gsLst>
                <a:gs pos="0">
                  <a:srgbClr val="FF7853"/>
                </a:gs>
                <a:gs pos="100000">
                  <a:srgbClr val="FFA14E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53"/>
            <p:cNvSpPr/>
            <p:nvPr/>
          </p:nvSpPr>
          <p:spPr>
            <a:xfrm rot="2925932">
              <a:off x="1931079" y="4542416"/>
              <a:ext cx="1947835" cy="1560639"/>
            </a:xfrm>
            <a:custGeom>
              <a:avLst/>
              <a:gdLst/>
              <a:ahLst/>
              <a:cxnLst/>
              <a:rect l="l" t="t" r="r" b="b"/>
              <a:pathLst>
                <a:path w="271" h="215" extrusionOk="0">
                  <a:moveTo>
                    <a:pt x="271" y="132"/>
                  </a:moveTo>
                  <a:cubicBezTo>
                    <a:pt x="239" y="157"/>
                    <a:pt x="204" y="178"/>
                    <a:pt x="165" y="192"/>
                  </a:cubicBezTo>
                  <a:cubicBezTo>
                    <a:pt x="124" y="207"/>
                    <a:pt x="80" y="215"/>
                    <a:pt x="35" y="215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5" y="164"/>
                    <a:pt x="0" y="149"/>
                    <a:pt x="0" y="129"/>
                  </a:cubicBezTo>
                  <a:cubicBezTo>
                    <a:pt x="0" y="110"/>
                    <a:pt x="15" y="95"/>
                    <a:pt x="35" y="9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9" y="44"/>
                    <a:pt x="83" y="39"/>
                    <a:pt x="105" y="31"/>
                  </a:cubicBezTo>
                  <a:cubicBezTo>
                    <a:pt x="125" y="24"/>
                    <a:pt x="144" y="13"/>
                    <a:pt x="160" y="0"/>
                  </a:cubicBezTo>
                  <a:cubicBezTo>
                    <a:pt x="191" y="37"/>
                    <a:pt x="191" y="37"/>
                    <a:pt x="191" y="37"/>
                  </a:cubicBezTo>
                  <a:cubicBezTo>
                    <a:pt x="185" y="44"/>
                    <a:pt x="182" y="52"/>
                    <a:pt x="182" y="62"/>
                  </a:cubicBezTo>
                  <a:cubicBezTo>
                    <a:pt x="182" y="84"/>
                    <a:pt x="199" y="102"/>
                    <a:pt x="221" y="102"/>
                  </a:cubicBezTo>
                  <a:cubicBezTo>
                    <a:pt x="229" y="102"/>
                    <a:pt x="235" y="100"/>
                    <a:pt x="241" y="96"/>
                  </a:cubicBezTo>
                  <a:lnTo>
                    <a:pt x="271" y="1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91" name="Google Shape;891;p15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12836" y="1292424"/>
            <a:ext cx="537317" cy="56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15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51014" y="3388150"/>
            <a:ext cx="507639" cy="5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15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99546" y="2136087"/>
            <a:ext cx="457655" cy="49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15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536752" y="3522684"/>
            <a:ext cx="476084" cy="53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15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499" y="2312715"/>
            <a:ext cx="478400" cy="48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7" y="839581"/>
            <a:ext cx="687705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4"/>
          <p:cNvSpPr txBox="1"/>
          <p:nvPr/>
        </p:nvSpPr>
        <p:spPr>
          <a:xfrm>
            <a:off x="197708" y="372577"/>
            <a:ext cx="8684442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Муниципальное образование «Муниципальный округ Завьяловский район Удмуртской Республики»</a:t>
            </a:r>
            <a:endParaRPr sz="1100"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1" name="Google Shape;901;p154"/>
          <p:cNvSpPr/>
          <p:nvPr/>
        </p:nvSpPr>
        <p:spPr>
          <a:xfrm>
            <a:off x="2802123" y="1240263"/>
            <a:ext cx="1290300" cy="1290300"/>
          </a:xfrm>
          <a:prstGeom prst="ellipse">
            <a:avLst/>
          </a:prstGeom>
          <a:solidFill>
            <a:srgbClr val="0CAAE9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154"/>
          <p:cNvSpPr/>
          <p:nvPr/>
        </p:nvSpPr>
        <p:spPr>
          <a:xfrm>
            <a:off x="2696727" y="1132826"/>
            <a:ext cx="1505100" cy="1505100"/>
          </a:xfrm>
          <a:prstGeom prst="ellipse">
            <a:avLst/>
          </a:prstGeom>
          <a:noFill/>
          <a:ln w="22225" cap="flat" cmpd="sng">
            <a:solidFill>
              <a:srgbClr val="0CAA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154"/>
          <p:cNvSpPr/>
          <p:nvPr/>
        </p:nvSpPr>
        <p:spPr>
          <a:xfrm>
            <a:off x="2643678" y="1089088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0CAAE9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154"/>
          <p:cNvSpPr/>
          <p:nvPr/>
        </p:nvSpPr>
        <p:spPr>
          <a:xfrm>
            <a:off x="948806" y="1196500"/>
            <a:ext cx="1290300" cy="12903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154"/>
          <p:cNvSpPr/>
          <p:nvPr/>
        </p:nvSpPr>
        <p:spPr>
          <a:xfrm>
            <a:off x="833844" y="1089100"/>
            <a:ext cx="1505100" cy="1505100"/>
          </a:xfrm>
          <a:prstGeom prst="ellipse">
            <a:avLst/>
          </a:prstGeom>
          <a:noFill/>
          <a:ln w="222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154"/>
          <p:cNvSpPr/>
          <p:nvPr/>
        </p:nvSpPr>
        <p:spPr>
          <a:xfrm rot="-5400000">
            <a:off x="788371" y="1043648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chemeClr val="accent6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7" name="Google Shape;907;p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4559" y="1238565"/>
            <a:ext cx="547550" cy="5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154"/>
          <p:cNvSpPr/>
          <p:nvPr/>
        </p:nvSpPr>
        <p:spPr>
          <a:xfrm>
            <a:off x="4864453" y="1194824"/>
            <a:ext cx="1290300" cy="12903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154"/>
          <p:cNvSpPr/>
          <p:nvPr/>
        </p:nvSpPr>
        <p:spPr>
          <a:xfrm>
            <a:off x="4749404" y="1089112"/>
            <a:ext cx="1505100" cy="15051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54"/>
          <p:cNvSpPr/>
          <p:nvPr/>
        </p:nvSpPr>
        <p:spPr>
          <a:xfrm rot="-5400000">
            <a:off x="4703968" y="1043647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154"/>
          <p:cNvSpPr/>
          <p:nvPr/>
        </p:nvSpPr>
        <p:spPr>
          <a:xfrm>
            <a:off x="6923617" y="1329449"/>
            <a:ext cx="1290300" cy="1290300"/>
          </a:xfrm>
          <a:prstGeom prst="ellipse">
            <a:avLst/>
          </a:prstGeom>
          <a:solidFill>
            <a:srgbClr val="4BC89E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154"/>
          <p:cNvSpPr/>
          <p:nvPr/>
        </p:nvSpPr>
        <p:spPr>
          <a:xfrm>
            <a:off x="6817330" y="1222012"/>
            <a:ext cx="1505100" cy="1505100"/>
          </a:xfrm>
          <a:prstGeom prst="ellipse">
            <a:avLst/>
          </a:prstGeom>
          <a:noFill/>
          <a:ln w="22225" cap="flat" cmpd="sng">
            <a:solidFill>
              <a:srgbClr val="4BC8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154"/>
          <p:cNvSpPr/>
          <p:nvPr/>
        </p:nvSpPr>
        <p:spPr>
          <a:xfrm>
            <a:off x="6764281" y="1178274"/>
            <a:ext cx="1596000" cy="15960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4BC89E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154"/>
          <p:cNvSpPr txBox="1"/>
          <p:nvPr/>
        </p:nvSpPr>
        <p:spPr>
          <a:xfrm>
            <a:off x="795949" y="2735925"/>
            <a:ext cx="1702085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Административный центр 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село Завьялово</a:t>
            </a:r>
            <a:endParaRPr sz="1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5" name="Google Shape;915;p154"/>
          <p:cNvSpPr txBox="1"/>
          <p:nvPr/>
        </p:nvSpPr>
        <p:spPr>
          <a:xfrm>
            <a:off x="2759250" y="2711950"/>
            <a:ext cx="14103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составе муниципального округа 126 населенных пунктов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400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16" name="Google Shape;916;p154"/>
          <p:cNvGrpSpPr/>
          <p:nvPr/>
        </p:nvGrpSpPr>
        <p:grpSpPr>
          <a:xfrm>
            <a:off x="5016845" y="3255875"/>
            <a:ext cx="1122075" cy="1287117"/>
            <a:chOff x="6679095" y="4341167"/>
            <a:chExt cx="1496100" cy="1716157"/>
          </a:xfrm>
        </p:grpSpPr>
        <p:sp>
          <p:nvSpPr>
            <p:cNvPr id="917" name="Google Shape;917;p154"/>
            <p:cNvSpPr txBox="1"/>
            <p:nvPr/>
          </p:nvSpPr>
          <p:spPr>
            <a:xfrm>
              <a:off x="6696794" y="4341167"/>
              <a:ext cx="1466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918" name="Google Shape;918;p154"/>
            <p:cNvSpPr txBox="1"/>
            <p:nvPr/>
          </p:nvSpPr>
          <p:spPr>
            <a:xfrm>
              <a:off x="6679095" y="4672224"/>
              <a:ext cx="14961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sp>
        <p:nvSpPr>
          <p:cNvPr id="919" name="Google Shape;919;p154"/>
          <p:cNvSpPr txBox="1"/>
          <p:nvPr/>
        </p:nvSpPr>
        <p:spPr>
          <a:xfrm>
            <a:off x="6839500" y="2840150"/>
            <a:ext cx="15960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Площадь - 2 203 км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0" name="Google Shape;920;p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125" y="1428713"/>
            <a:ext cx="822500" cy="8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4886" y="1458575"/>
            <a:ext cx="853575" cy="8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154"/>
          <p:cNvSpPr txBox="1"/>
          <p:nvPr/>
        </p:nvSpPr>
        <p:spPr>
          <a:xfrm>
            <a:off x="4932725" y="2639650"/>
            <a:ext cx="12903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Численность населения 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83460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человек 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(по состоянию на </a:t>
            </a:r>
            <a:r>
              <a:rPr lang="ru" sz="10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01.01.2024)</a:t>
            </a:r>
            <a:endParaRPr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3" name="Google Shape;923;p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7250" y="1400275"/>
            <a:ext cx="822500" cy="8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154"/>
          <p:cNvSpPr/>
          <p:nvPr/>
        </p:nvSpPr>
        <p:spPr>
          <a:xfrm>
            <a:off x="464200" y="4099450"/>
            <a:ext cx="7381500" cy="72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40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Закон Удмуртской Республики от 08.06.2021 № 64-РЗ «О преобразовании муниципальных образований, образованных на территории Завьяловского района Удмуртской Республики, и наделении вновь образованного муниципального образования статусом муниципального округа» 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0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6" name="Google Shape;926;p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950" y="4192850"/>
            <a:ext cx="464650" cy="4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1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20875" y="1500025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154"/>
          <p:cNvSpPr txBox="1"/>
          <p:nvPr/>
        </p:nvSpPr>
        <p:spPr>
          <a:xfrm>
            <a:off x="8265025" y="2735925"/>
            <a:ext cx="40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969;p156"/>
          <p:cNvSpPr/>
          <p:nvPr/>
        </p:nvSpPr>
        <p:spPr>
          <a:xfrm rot="-5400000" flipH="1">
            <a:off x="3676575" y="-2617917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55"/>
          <p:cNvSpPr txBox="1"/>
          <p:nvPr/>
        </p:nvSpPr>
        <p:spPr>
          <a:xfrm>
            <a:off x="0" y="424050"/>
            <a:ext cx="91440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Показатели социально-экономического развития, </a:t>
            </a:r>
            <a:endParaRPr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основе которых сформирован бюджет на </a:t>
            </a:r>
            <a:r>
              <a:rPr lang="ru" b="1" dirty="0" smtClean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 </a:t>
            </a: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 и плановый период </a:t>
            </a:r>
            <a:r>
              <a:rPr lang="ru" b="1" dirty="0" smtClean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2026-2027 </a:t>
            </a: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годов</a:t>
            </a:r>
            <a:endParaRPr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35" name="Google Shape;935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4284" y="3470632"/>
            <a:ext cx="177200" cy="194113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155"/>
          <p:cNvSpPr/>
          <p:nvPr/>
        </p:nvSpPr>
        <p:spPr>
          <a:xfrm>
            <a:off x="3900399" y="3455125"/>
            <a:ext cx="417300" cy="4575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155"/>
          <p:cNvSpPr/>
          <p:nvPr/>
        </p:nvSpPr>
        <p:spPr>
          <a:xfrm>
            <a:off x="3863167" y="3417649"/>
            <a:ext cx="486900" cy="5334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155"/>
          <p:cNvSpPr/>
          <p:nvPr/>
        </p:nvSpPr>
        <p:spPr>
          <a:xfrm rot="-5400000">
            <a:off x="3823863" y="3426135"/>
            <a:ext cx="565800" cy="5166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155"/>
          <p:cNvSpPr txBox="1"/>
          <p:nvPr/>
        </p:nvSpPr>
        <p:spPr>
          <a:xfrm>
            <a:off x="619213" y="3401525"/>
            <a:ext cx="3335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Темп роста фонда заработной платы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(по крупным и средним организациям) (%)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40" name="Google Shape;940;p155"/>
          <p:cNvGraphicFramePr/>
          <p:nvPr>
            <p:extLst>
              <p:ext uri="{D42A27DB-BD31-4B8C-83A1-F6EECF244321}">
                <p14:modId xmlns:p14="http://schemas.microsoft.com/office/powerpoint/2010/main" val="1194389953"/>
              </p:ext>
            </p:extLst>
          </p:nvPr>
        </p:nvGraphicFramePr>
        <p:xfrm>
          <a:off x="360275" y="4026190"/>
          <a:ext cx="4126878" cy="99052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7813"/>
                <a:gridCol w="687813"/>
                <a:gridCol w="687813"/>
                <a:gridCol w="687813"/>
                <a:gridCol w="687813"/>
                <a:gridCol w="687813"/>
              </a:tblGrid>
              <a:tr h="64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(оценка)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2026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2027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35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113,3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113,4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117,3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105,8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105,7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105,7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41" name="Google Shape;941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3848" y="3453873"/>
            <a:ext cx="196338" cy="194119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155"/>
          <p:cNvSpPr/>
          <p:nvPr/>
        </p:nvSpPr>
        <p:spPr>
          <a:xfrm>
            <a:off x="8269822" y="3438366"/>
            <a:ext cx="462300" cy="4575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155"/>
          <p:cNvSpPr/>
          <p:nvPr/>
        </p:nvSpPr>
        <p:spPr>
          <a:xfrm>
            <a:off x="8228567" y="3400889"/>
            <a:ext cx="539700" cy="5337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155"/>
          <p:cNvSpPr/>
          <p:nvPr/>
        </p:nvSpPr>
        <p:spPr>
          <a:xfrm rot="-5400000">
            <a:off x="8215575" y="3381475"/>
            <a:ext cx="565800" cy="5724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155"/>
          <p:cNvSpPr txBox="1"/>
          <p:nvPr/>
        </p:nvSpPr>
        <p:spPr>
          <a:xfrm>
            <a:off x="5187900" y="3507425"/>
            <a:ext cx="2689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Индекс потребительских цен (%)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46" name="Google Shape;946;p155"/>
          <p:cNvGraphicFramePr/>
          <p:nvPr>
            <p:extLst>
              <p:ext uri="{D42A27DB-BD31-4B8C-83A1-F6EECF244321}">
                <p14:modId xmlns:p14="http://schemas.microsoft.com/office/powerpoint/2010/main" val="1662127674"/>
              </p:ext>
            </p:extLst>
          </p:nvPr>
        </p:nvGraphicFramePr>
        <p:xfrm>
          <a:off x="4784225" y="4026190"/>
          <a:ext cx="4126878" cy="105427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7813"/>
                <a:gridCol w="687813"/>
                <a:gridCol w="687813"/>
                <a:gridCol w="687813"/>
                <a:gridCol w="687813"/>
                <a:gridCol w="687813"/>
              </a:tblGrid>
              <a:tr h="57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</a:t>
                      </a:r>
                      <a:r>
                        <a:rPr lang="ru" sz="1000" baseline="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(факт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(оценка)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2026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2027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414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112,8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107,4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110,2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106,6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106,2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solidFill>
                            <a:schemeClr val="tx1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105,8</a:t>
                      </a:r>
                      <a:endParaRPr sz="900" dirty="0">
                        <a:solidFill>
                          <a:schemeClr val="tx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47" name="Google Shape;947;p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4624" y="3527952"/>
            <a:ext cx="285923" cy="28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3069" y="3515944"/>
            <a:ext cx="335824" cy="303483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155"/>
          <p:cNvSpPr txBox="1"/>
          <p:nvPr/>
        </p:nvSpPr>
        <p:spPr>
          <a:xfrm>
            <a:off x="291400" y="1418350"/>
            <a:ext cx="34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 Medium"/>
                <a:ea typeface="Montserrat Medium"/>
                <a:cs typeface="Montserrat Medium"/>
                <a:sym typeface="Montserrat Medium"/>
              </a:rPr>
              <a:t>Численность населения среднегодовая 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 Medium"/>
                <a:ea typeface="Montserrat Medium"/>
                <a:cs typeface="Montserrat Medium"/>
                <a:sym typeface="Montserrat Medium"/>
              </a:rPr>
              <a:t>(тыс.чел.)</a:t>
            </a:r>
            <a:endParaRPr sz="110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50" name="Google Shape;950;p155"/>
          <p:cNvGraphicFramePr/>
          <p:nvPr>
            <p:extLst>
              <p:ext uri="{D42A27DB-BD31-4B8C-83A1-F6EECF244321}">
                <p14:modId xmlns:p14="http://schemas.microsoft.com/office/powerpoint/2010/main" val="4124998510"/>
              </p:ext>
            </p:extLst>
          </p:nvPr>
        </p:nvGraphicFramePr>
        <p:xfrm>
          <a:off x="360275" y="2118640"/>
          <a:ext cx="4126878" cy="99052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7813"/>
                <a:gridCol w="687813"/>
                <a:gridCol w="687813"/>
                <a:gridCol w="687813"/>
                <a:gridCol w="687813"/>
                <a:gridCol w="687813"/>
              </a:tblGrid>
              <a:tr h="64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(оценка)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2026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2027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35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81,2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82,8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84,4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86,6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89,3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91,6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51" name="Google Shape;951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1878" y="1409286"/>
            <a:ext cx="208288" cy="222319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155"/>
          <p:cNvSpPr/>
          <p:nvPr/>
        </p:nvSpPr>
        <p:spPr>
          <a:xfrm>
            <a:off x="3771523" y="1391526"/>
            <a:ext cx="490500" cy="5241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155"/>
          <p:cNvSpPr/>
          <p:nvPr/>
        </p:nvSpPr>
        <p:spPr>
          <a:xfrm>
            <a:off x="3727759" y="1348605"/>
            <a:ext cx="572400" cy="6111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155"/>
          <p:cNvSpPr/>
          <p:nvPr/>
        </p:nvSpPr>
        <p:spPr>
          <a:xfrm rot="-5400000">
            <a:off x="3690075" y="1350550"/>
            <a:ext cx="648000" cy="6072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5" name="Google Shape;955;p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7686" y="1474943"/>
            <a:ext cx="312875" cy="333959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155"/>
          <p:cNvSpPr txBox="1"/>
          <p:nvPr/>
        </p:nvSpPr>
        <p:spPr>
          <a:xfrm>
            <a:off x="4825950" y="1418350"/>
            <a:ext cx="34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Среднемесячный располагаемый доход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Medium"/>
                <a:ea typeface="Montserrat Medium"/>
                <a:cs typeface="Montserrat Medium"/>
                <a:sym typeface="Montserrat Medium"/>
              </a:rPr>
              <a:t>на душу населения (руб.)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957" name="Google Shape;957;p155"/>
          <p:cNvGraphicFramePr/>
          <p:nvPr>
            <p:extLst>
              <p:ext uri="{D42A27DB-BD31-4B8C-83A1-F6EECF244321}">
                <p14:modId xmlns:p14="http://schemas.microsoft.com/office/powerpoint/2010/main" val="230288844"/>
              </p:ext>
            </p:extLst>
          </p:nvPr>
        </p:nvGraphicFramePr>
        <p:xfrm>
          <a:off x="4825947" y="2130053"/>
          <a:ext cx="4100644" cy="1054275"/>
        </p:xfrm>
        <a:graphic>
          <a:graphicData uri="http://schemas.openxmlformats.org/drawingml/2006/table">
            <a:tbl>
              <a:tblPr>
                <a:noFill/>
                <a:tableStyleId>{B6AD6BC7-00A7-44D0-9DAF-115C5FE6CEB7}</a:tableStyleId>
              </a:tblPr>
              <a:tblGrid>
                <a:gridCol w="683441"/>
                <a:gridCol w="683441"/>
                <a:gridCol w="683441"/>
                <a:gridCol w="683441"/>
                <a:gridCol w="721330"/>
                <a:gridCol w="645550"/>
              </a:tblGrid>
              <a:tr h="57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2022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2023 (факт)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2024 (оценка)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2025 </a:t>
                      </a:r>
                      <a:r>
                        <a:rPr lang="ru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(прогноз)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2026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2027 (прогноз)</a:t>
                      </a: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</a:tr>
              <a:tr h="414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43240,9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49035,2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57500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60835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64302,6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dirty="0" smtClean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67967,8</a:t>
                      </a:r>
                      <a:endParaRPr sz="9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958" name="Google Shape;958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7766" y="1415575"/>
            <a:ext cx="219388" cy="240019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155"/>
          <p:cNvSpPr/>
          <p:nvPr/>
        </p:nvSpPr>
        <p:spPr>
          <a:xfrm>
            <a:off x="8181528" y="1396401"/>
            <a:ext cx="516600" cy="565800"/>
          </a:xfrm>
          <a:prstGeom prst="ellipse">
            <a:avLst/>
          </a:prstGeom>
          <a:solidFill>
            <a:srgbClr val="FBB321"/>
          </a:solidFill>
          <a:ln w="254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155"/>
          <p:cNvSpPr/>
          <p:nvPr/>
        </p:nvSpPr>
        <p:spPr>
          <a:xfrm>
            <a:off x="8135430" y="1350062"/>
            <a:ext cx="603000" cy="659700"/>
          </a:xfrm>
          <a:prstGeom prst="ellipse">
            <a:avLst/>
          </a:prstGeom>
          <a:noFill/>
          <a:ln w="22225" cap="flat" cmpd="sng">
            <a:solidFill>
              <a:srgbClr val="FBB3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155"/>
          <p:cNvSpPr/>
          <p:nvPr/>
        </p:nvSpPr>
        <p:spPr>
          <a:xfrm rot="-5400000">
            <a:off x="8087225" y="1360138"/>
            <a:ext cx="699600" cy="639600"/>
          </a:xfrm>
          <a:prstGeom prst="blockArc">
            <a:avLst>
              <a:gd name="adj1" fmla="val 10735413"/>
              <a:gd name="adj2" fmla="val 15838272"/>
              <a:gd name="adj3" fmla="val 6045"/>
            </a:avLst>
          </a:prstGeom>
          <a:solidFill>
            <a:srgbClr val="FBB321"/>
          </a:solidFill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2" name="Google Shape;962;p1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33500" y="1473625"/>
            <a:ext cx="412650" cy="4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969;p156"/>
          <p:cNvSpPr/>
          <p:nvPr/>
        </p:nvSpPr>
        <p:spPr>
          <a:xfrm rot="-5400000" flipH="1">
            <a:off x="3582637" y="-2406337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858682" y="3363456"/>
            <a:ext cx="3940022" cy="607469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97047" y="2113422"/>
            <a:ext cx="3901657" cy="72896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52288" y="1341759"/>
            <a:ext cx="3946415" cy="34529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71472" y="2952084"/>
            <a:ext cx="3927232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5078" y="1737147"/>
            <a:ext cx="3933626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52289" y="969818"/>
            <a:ext cx="3946414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8144" y="3008568"/>
            <a:ext cx="3862222" cy="345298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8145" y="3472162"/>
            <a:ext cx="3868616" cy="818484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8144" y="2581209"/>
            <a:ext cx="3830249" cy="34529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8145" y="2052604"/>
            <a:ext cx="3868616" cy="400717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48145" y="1757396"/>
            <a:ext cx="3868616" cy="2120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8145" y="1367337"/>
            <a:ext cx="3875009" cy="314392"/>
          </a:xfrm>
          <a:prstGeom prst="rect">
            <a:avLst/>
          </a:prstGeom>
          <a:solidFill>
            <a:srgbClr val="EBD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8144" y="938912"/>
            <a:ext cx="3868616" cy="345298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7" name="Google Shape;967;p156"/>
          <p:cNvSpPr txBox="1">
            <a:spLocks noGrp="1"/>
          </p:cNvSpPr>
          <p:nvPr>
            <p:ph type="body" idx="1"/>
          </p:nvPr>
        </p:nvSpPr>
        <p:spPr>
          <a:xfrm>
            <a:off x="916365" y="769177"/>
            <a:ext cx="3719579" cy="408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9999" marR="88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754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54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Обеспечение сбалансированности и повышение устойчивости бюджета.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lang="ru"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Стратегическая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приоритизация расходов, гарантированное исполнение социальных обязательств бюджета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Недопущение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необоснованного роста муниципального долга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Привлечение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объема муниципальных заимствований, способных обеспечить решение социально-экономических задач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Снижение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рисков возникновения просроченной кредиторской задолженности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Обеспечение </a:t>
            </a:r>
            <a:r>
              <a:rPr lang="ru" sz="800" dirty="0">
                <a:latin typeface="Montserrat"/>
                <a:ea typeface="Montserrat"/>
                <a:cs typeface="Montserrat"/>
                <a:sym typeface="Montserrat"/>
              </a:rPr>
              <a:t>открытости бюджетного процесса и вовлечение в него граждан</a:t>
            </a:r>
            <a:r>
              <a:rPr lang="ru" sz="800" dirty="0" smtClean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marR="889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lang="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88900" indent="0">
              <a:lnSpc>
                <a:spcPct val="115000"/>
              </a:lnSpc>
              <a:spcBef>
                <a:spcPts val="0"/>
              </a:spcBef>
              <a:buSzPts val="275"/>
              <a:buNone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Формирование и продвижение положительного инвестиционного имиджа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Завьяловского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района, работа с инвесторами, содействие в организации финансирования инвестиционных и инфраструктурных проектов, повышение их социальной и бюджетной эффективности.</a:t>
            </a:r>
          </a:p>
          <a:p>
            <a:pPr marL="0" marR="889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525" dirty="0"/>
          </a:p>
        </p:txBody>
      </p:sp>
      <p:sp>
        <p:nvSpPr>
          <p:cNvPr id="968" name="Google Shape;968;p156"/>
          <p:cNvSpPr txBox="1"/>
          <p:nvPr/>
        </p:nvSpPr>
        <p:spPr>
          <a:xfrm>
            <a:off x="391550" y="194150"/>
            <a:ext cx="84906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Основные направления бюджетной и налоговой политики района </a:t>
            </a:r>
            <a:endParaRPr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9" name="Google Shape;969;p156"/>
          <p:cNvSpPr/>
          <p:nvPr/>
        </p:nvSpPr>
        <p:spPr>
          <a:xfrm rot="-5400000" flipH="1">
            <a:off x="3635698" y="-2797663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4674310" y="945176"/>
            <a:ext cx="3702361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Развитие механизмов инициативного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бюджетирования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и самообложения граждан.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Обеспечение устойчивого развития экономики и социальной стабильности.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Укрепление доходной базы бюджета.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Расширение налоговой базы на основе повышения инвестиционной привлекательности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Завьяловского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района, обеспечение роста объемов налоговых доходов бюджета муниципального образования «Муниципальный округ </a:t>
            </a:r>
            <a:r>
              <a:rPr lang="ru-RU" sz="800" dirty="0" err="1" smtClean="0">
                <a:latin typeface="Montserrat"/>
                <a:ea typeface="Montserrat"/>
                <a:cs typeface="Montserrat"/>
                <a:sym typeface="Montserrat"/>
              </a:rPr>
              <a:t>Завьяловский</a:t>
            </a: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 район Удмуртской Республики».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Эффективное использование и управление имущественными и земельными ресурсами.</a:t>
            </a: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endParaRPr lang="ru-RU" sz="800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88900" lvl="0">
              <a:lnSpc>
                <a:spcPct val="115000"/>
              </a:lnSpc>
              <a:buClr>
                <a:schemeClr val="dk1"/>
              </a:buClr>
              <a:buSzPts val="275"/>
            </a:pPr>
            <a:r>
              <a:rPr lang="ru-RU" sz="800" dirty="0" smtClean="0">
                <a:latin typeface="Montserrat"/>
                <a:ea typeface="Montserrat"/>
                <a:cs typeface="Montserrat"/>
                <a:sym typeface="Montserrat"/>
              </a:rPr>
              <a:t>Содействие вовлечению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  <a:r>
              <a:rPr lang="ru-RU" sz="800" dirty="0" smtClean="0"/>
              <a:t>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8"/>
          <a:stretch/>
        </p:blipFill>
        <p:spPr>
          <a:xfrm>
            <a:off x="2794721" y="934884"/>
            <a:ext cx="3554555" cy="1355614"/>
          </a:xfrm>
          <a:prstGeom prst="rect">
            <a:avLst/>
          </a:prstGeom>
        </p:spPr>
      </p:pic>
      <p:sp>
        <p:nvSpPr>
          <p:cNvPr id="1002" name="Google Shape;1002;p158"/>
          <p:cNvSpPr txBox="1"/>
          <p:nvPr/>
        </p:nvSpPr>
        <p:spPr>
          <a:xfrm>
            <a:off x="0" y="130714"/>
            <a:ext cx="9144000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bg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Основные характеристики бюджета муниципального образования</a:t>
            </a:r>
            <a:endParaRPr sz="1800" b="1" dirty="0">
              <a:solidFill>
                <a:schemeClr val="bg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8" name="Google Shape;1008;p158"/>
          <p:cNvSpPr txBox="1"/>
          <p:nvPr/>
        </p:nvSpPr>
        <p:spPr>
          <a:xfrm>
            <a:off x="4071073" y="765622"/>
            <a:ext cx="9450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- 116 236,7</a:t>
            </a:r>
            <a:endParaRPr sz="1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10" name="Google Shape;1010;p158"/>
          <p:cNvGraphicFramePr/>
          <p:nvPr>
            <p:extLst>
              <p:ext uri="{D42A27DB-BD31-4B8C-83A1-F6EECF244321}">
                <p14:modId xmlns:p14="http://schemas.microsoft.com/office/powerpoint/2010/main" val="2495950401"/>
              </p:ext>
            </p:extLst>
          </p:nvPr>
        </p:nvGraphicFramePr>
        <p:xfrm>
          <a:off x="325836" y="2290498"/>
          <a:ext cx="8492324" cy="2509848"/>
        </p:xfrm>
        <a:graphic>
          <a:graphicData uri="http://schemas.openxmlformats.org/drawingml/2006/table">
            <a:tbl>
              <a:tblPr>
                <a:noFill/>
                <a:tableStyleId>{351306ED-F22C-445C-A340-41CC64D1156D}</a:tableStyleId>
              </a:tblPr>
              <a:tblGrid>
                <a:gridCol w="2076287"/>
                <a:gridCol w="871813"/>
                <a:gridCol w="901535"/>
                <a:gridCol w="908081"/>
                <a:gridCol w="895217"/>
                <a:gridCol w="920795"/>
                <a:gridCol w="952766"/>
                <a:gridCol w="965830"/>
              </a:tblGrid>
              <a:tr h="4163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Показатель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2021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(факт)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2022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(факт)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2023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(факт)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2024 год (оценка)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2025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(план)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2026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(план)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2027 год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(план)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63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Общий объем доходов, </a:t>
                      </a:r>
                      <a:endParaRPr lang="ru" sz="900" b="1" dirty="0" smtClean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 </a:t>
                      </a: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том числе: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3 810 402,1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4 104 506,8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962 393,3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367 501,7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715 800,3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843 155,9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176 003,4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63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i="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Налоговые и неналоговые доходы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i="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941 061,8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295 127,4</a:t>
                      </a:r>
                      <a:endParaRPr lang="ru-RU" sz="900" b="0" i="0" dirty="0" smtClean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653 158,5</a:t>
                      </a:r>
                      <a:endParaRPr lang="ru-RU" sz="900" b="0" i="0" dirty="0" smtClean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931 341,5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324 734,1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455 606,0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633 883,0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i="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Безвозмездные поступления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0" i="0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2 869 340,3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2 809 379,4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2 309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234,8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436 160,2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391 066,2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387 549,9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542 120,4</a:t>
                      </a:r>
                      <a:endParaRPr sz="900" b="0" i="0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Общий объем расходов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3 760 605,0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4 209 279,8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909 634,1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636 181,8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832 037,0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843 155,9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176 003,4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Дефицит «-» /</a:t>
                      </a: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профицит </a:t>
                      </a:r>
                      <a:r>
                        <a:rPr lang="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«+» бюджета 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49 797,0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-104 773,0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759,3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-268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680,1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-116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236,7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0,0</a:t>
                      </a:r>
                      <a:endParaRPr sz="900" b="1" dirty="0">
                        <a:solidFill>
                          <a:schemeClr val="tx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2" name="Google Shape;969;p156"/>
          <p:cNvSpPr/>
          <p:nvPr/>
        </p:nvSpPr>
        <p:spPr>
          <a:xfrm rot="-5400000" flipH="1">
            <a:off x="3577631" y="-2813449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158"/>
          <p:cNvSpPr txBox="1"/>
          <p:nvPr/>
        </p:nvSpPr>
        <p:spPr>
          <a:xfrm>
            <a:off x="5055653" y="1227136"/>
            <a:ext cx="1033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" sz="1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4 832 037,0</a:t>
            </a:r>
          </a:p>
          <a:p>
            <a:pPr lvl="0" algn="ctr"/>
            <a:r>
              <a:rPr lang="ru" sz="1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Расходы</a:t>
            </a:r>
            <a:endParaRPr lang="ru" sz="1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3" name="Google Shape;1003;p158"/>
          <p:cNvSpPr txBox="1"/>
          <p:nvPr/>
        </p:nvSpPr>
        <p:spPr>
          <a:xfrm>
            <a:off x="3011619" y="1016373"/>
            <a:ext cx="914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4 715 800,3</a:t>
            </a:r>
          </a:p>
          <a:p>
            <a:pPr lvl="0" algn="ctr"/>
            <a:r>
              <a:rPr lang="ru-RU" sz="1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Доходы</a:t>
            </a:r>
            <a:endParaRPr lang="ru-RU" sz="1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5547" y="1719548"/>
            <a:ext cx="736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Montserrat Medium" charset="-52"/>
              </a:rPr>
              <a:t>2025</a:t>
            </a:r>
            <a:endParaRPr lang="ru-RU" sz="1100" b="1" dirty="0">
              <a:solidFill>
                <a:schemeClr val="bg1"/>
              </a:solidFill>
              <a:latin typeface="Montserrat Medium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9062" y="2061889"/>
            <a:ext cx="927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 err="1" smtClean="0"/>
              <a:t>тыс.руб</a:t>
            </a:r>
            <a:r>
              <a:rPr lang="ru-RU" sz="900" b="1" dirty="0" smtClean="0"/>
              <a:t>.</a:t>
            </a:r>
            <a:endParaRPr 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942194347"/>
              </p:ext>
            </p:extLst>
          </p:nvPr>
        </p:nvGraphicFramePr>
        <p:xfrm>
          <a:off x="153466" y="645835"/>
          <a:ext cx="8792308" cy="430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6" name="Google Shape;1016;p159"/>
          <p:cNvSpPr txBox="1"/>
          <p:nvPr/>
        </p:nvSpPr>
        <p:spPr>
          <a:xfrm>
            <a:off x="0" y="114876"/>
            <a:ext cx="9144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" b="1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Динамика </a:t>
            </a:r>
            <a:r>
              <a:rPr lang="ru" b="1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поступления доходов </a:t>
            </a:r>
            <a:r>
              <a:rPr lang="ru" b="1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бюджет муниципального образования </a:t>
            </a:r>
            <a:r>
              <a:rPr lang="ru" b="1" dirty="0" smtClean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 2021-2027 </a:t>
            </a:r>
            <a:r>
              <a:rPr lang="ru" b="1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гг</a:t>
            </a:r>
            <a:r>
              <a:rPr lang="ru" dirty="0">
                <a:solidFill>
                  <a:srgbClr val="5E5E5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dirty="0">
              <a:solidFill>
                <a:srgbClr val="5E5E5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" name="Google Shape;969;p156"/>
          <p:cNvSpPr/>
          <p:nvPr/>
        </p:nvSpPr>
        <p:spPr>
          <a:xfrm rot="-5400000" flipH="1">
            <a:off x="3472691" y="-2923901"/>
            <a:ext cx="24900" cy="6863700"/>
          </a:xfrm>
          <a:prstGeom prst="rect">
            <a:avLst/>
          </a:prstGeom>
          <a:solidFill>
            <a:srgbClr val="005EE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49382" y="633046"/>
            <a:ext cx="6202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00" b="1" dirty="0" err="1"/>
              <a:t>т</a:t>
            </a:r>
            <a:r>
              <a:rPr lang="ru-RU" sz="700" b="1" dirty="0" err="1" smtClean="0"/>
              <a:t>ыс.руб</a:t>
            </a:r>
            <a:r>
              <a:rPr lang="ru-RU" sz="700" b="1" dirty="0" smtClean="0"/>
              <a:t>.</a:t>
            </a:r>
            <a:endParaRPr lang="ru-RU" sz="700" b="1" dirty="0"/>
          </a:p>
        </p:txBody>
      </p:sp>
    </p:spTree>
    <p:extLst>
      <p:ext uri="{BB962C8B-B14F-4D97-AF65-F5344CB8AC3E}">
        <p14:creationId xmlns:p14="http://schemas.microsoft.com/office/powerpoint/2010/main" val="35373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heme 4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D9FAC"/>
      </a:accent1>
      <a:accent2>
        <a:srgbClr val="5B4470"/>
      </a:accent2>
      <a:accent3>
        <a:srgbClr val="FEB834"/>
      </a:accent3>
      <a:accent4>
        <a:srgbClr val="D7562E"/>
      </a:accent4>
      <a:accent5>
        <a:srgbClr val="1BB29C"/>
      </a:accent5>
      <a:accent6>
        <a:srgbClr val="3BC7E2"/>
      </a:accent6>
      <a:hlink>
        <a:srgbClr val="0066CC"/>
      </a:hlink>
      <a:folHlink>
        <a:srgbClr val="29B5E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9715</TotalTime>
  <Words>5107</Words>
  <Application>Microsoft Office PowerPoint</Application>
  <PresentationFormat>Экран (16:9)</PresentationFormat>
  <Paragraphs>939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48" baseType="lpstr">
      <vt:lpstr>Arial</vt:lpstr>
      <vt:lpstr>Arial Black</vt:lpstr>
      <vt:lpstr>Segoe Print</vt:lpstr>
      <vt:lpstr>Roboto Condensed</vt:lpstr>
      <vt:lpstr>Montserrat</vt:lpstr>
      <vt:lpstr>Times New Roman</vt:lpstr>
      <vt:lpstr>Calibri</vt:lpstr>
      <vt:lpstr>Montserrat ExtraBold</vt:lpstr>
      <vt:lpstr>Montserrat Light</vt:lpstr>
      <vt:lpstr>Montserrat SemiBold</vt:lpstr>
      <vt:lpstr>Lato Light</vt:lpstr>
      <vt:lpstr>Montserrat Medium</vt:lpstr>
      <vt:lpstr>Wingdings</vt:lpstr>
      <vt:lpstr>Monserrat</vt:lpstr>
      <vt:lpstr>Simple Light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</dc:creator>
  <cp:lastModifiedBy>user</cp:lastModifiedBy>
  <cp:revision>539</cp:revision>
  <cp:lastPrinted>2024-11-29T04:02:23Z</cp:lastPrinted>
  <dcterms:modified xsi:type="dcterms:W3CDTF">2024-11-29T12:24:30Z</dcterms:modified>
</cp:coreProperties>
</file>